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2918400" cx="43891200"/>
  <p:notesSz cx="9144000" cy="6858000"/>
  <p:embeddedFontLst>
    <p:embeddedFont>
      <p:font typeface="Play"/>
      <p:regular r:id="rId6"/>
      <p:bold r:id="rId7"/>
    </p:embeddedFont>
    <p:embeddedFont>
      <p:font typeface="Century Gothic"/>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iS4BsxVuqL+aDjyFwi4tN3uRXm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enturyGothic-boldItalic.fntdata"/><Relationship Id="rId10" Type="http://schemas.openxmlformats.org/officeDocument/2006/relationships/font" Target="fonts/CenturyGothic-italic.fntdata"/><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font" Target="fonts/Play-regular.fntdata"/><Relationship Id="rId7" Type="http://schemas.openxmlformats.org/officeDocument/2006/relationships/font" Target="fonts/Play-bold.fntdata"/><Relationship Id="rId8"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4838"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291840" y="5387342"/>
            <a:ext cx="3730752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800"/>
              <a:buFont typeface="Play"/>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5486400" y="17289782"/>
            <a:ext cx="329184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8" name="Google Shape;18;p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11502389" y="278131"/>
            <a:ext cx="20886422"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5" name="Google Shape;75;p1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193251" y="10968991"/>
            <a:ext cx="27896822"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2990851" y="1779271"/>
            <a:ext cx="27896822" cy="27843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81" name="Google Shape;81;p1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4" name="Google Shape;24;p4"/>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2994662" y="8206749"/>
            <a:ext cx="3785616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0"/>
              <a:buFont typeface="Play"/>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2994662" y="22029429"/>
            <a:ext cx="3785616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rgbClr val="757575"/>
              </a:buClr>
              <a:buSzPts val="11520"/>
              <a:buNone/>
              <a:defRPr sz="11520">
                <a:solidFill>
                  <a:srgbClr val="757575"/>
                </a:solidFill>
              </a:defRPr>
            </a:lvl1pPr>
            <a:lvl2pPr indent="-228600" lvl="1" marL="914400" algn="l">
              <a:lnSpc>
                <a:spcPct val="90000"/>
              </a:lnSpc>
              <a:spcBef>
                <a:spcPts val="2400"/>
              </a:spcBef>
              <a:spcAft>
                <a:spcPts val="0"/>
              </a:spcAft>
              <a:buClr>
                <a:srgbClr val="757575"/>
              </a:buClr>
              <a:buSzPts val="9600"/>
              <a:buNone/>
              <a:defRPr sz="9600">
                <a:solidFill>
                  <a:srgbClr val="757575"/>
                </a:solidFill>
              </a:defRPr>
            </a:lvl2pPr>
            <a:lvl3pPr indent="-228600" lvl="2" marL="1371600" algn="l">
              <a:lnSpc>
                <a:spcPct val="90000"/>
              </a:lnSpc>
              <a:spcBef>
                <a:spcPts val="2400"/>
              </a:spcBef>
              <a:spcAft>
                <a:spcPts val="0"/>
              </a:spcAft>
              <a:buClr>
                <a:srgbClr val="757575"/>
              </a:buClr>
              <a:buSzPts val="8640"/>
              <a:buNone/>
              <a:defRPr sz="8640">
                <a:solidFill>
                  <a:srgbClr val="757575"/>
                </a:solidFill>
              </a:defRPr>
            </a:lvl3pPr>
            <a:lvl4pPr indent="-228600" lvl="3" marL="1828800" algn="l">
              <a:lnSpc>
                <a:spcPct val="90000"/>
              </a:lnSpc>
              <a:spcBef>
                <a:spcPts val="2400"/>
              </a:spcBef>
              <a:spcAft>
                <a:spcPts val="0"/>
              </a:spcAft>
              <a:buClr>
                <a:srgbClr val="757575"/>
              </a:buClr>
              <a:buSzPts val="7680"/>
              <a:buNone/>
              <a:defRPr sz="7680">
                <a:solidFill>
                  <a:srgbClr val="757575"/>
                </a:solidFill>
              </a:defRPr>
            </a:lvl4pPr>
            <a:lvl5pPr indent="-228600" lvl="4" marL="2286000" algn="l">
              <a:lnSpc>
                <a:spcPct val="90000"/>
              </a:lnSpc>
              <a:spcBef>
                <a:spcPts val="2400"/>
              </a:spcBef>
              <a:spcAft>
                <a:spcPts val="0"/>
              </a:spcAft>
              <a:buClr>
                <a:srgbClr val="757575"/>
              </a:buClr>
              <a:buSzPts val="7680"/>
              <a:buNone/>
              <a:defRPr sz="7680">
                <a:solidFill>
                  <a:srgbClr val="757575"/>
                </a:solidFill>
              </a:defRPr>
            </a:lvl5pPr>
            <a:lvl6pPr indent="-228600" lvl="5" marL="2743200" algn="l">
              <a:lnSpc>
                <a:spcPct val="90000"/>
              </a:lnSpc>
              <a:spcBef>
                <a:spcPts val="2400"/>
              </a:spcBef>
              <a:spcAft>
                <a:spcPts val="0"/>
              </a:spcAft>
              <a:buClr>
                <a:srgbClr val="757575"/>
              </a:buClr>
              <a:buSzPts val="7680"/>
              <a:buNone/>
              <a:defRPr sz="7680">
                <a:solidFill>
                  <a:srgbClr val="757575"/>
                </a:solidFill>
              </a:defRPr>
            </a:lvl6pPr>
            <a:lvl7pPr indent="-228600" lvl="6" marL="3200400" algn="l">
              <a:lnSpc>
                <a:spcPct val="90000"/>
              </a:lnSpc>
              <a:spcBef>
                <a:spcPts val="2400"/>
              </a:spcBef>
              <a:spcAft>
                <a:spcPts val="0"/>
              </a:spcAft>
              <a:buClr>
                <a:srgbClr val="757575"/>
              </a:buClr>
              <a:buSzPts val="7680"/>
              <a:buNone/>
              <a:defRPr sz="7680">
                <a:solidFill>
                  <a:srgbClr val="757575"/>
                </a:solidFill>
              </a:defRPr>
            </a:lvl7pPr>
            <a:lvl8pPr indent="-228600" lvl="7" marL="3657600" algn="l">
              <a:lnSpc>
                <a:spcPct val="90000"/>
              </a:lnSpc>
              <a:spcBef>
                <a:spcPts val="2400"/>
              </a:spcBef>
              <a:spcAft>
                <a:spcPts val="0"/>
              </a:spcAft>
              <a:buClr>
                <a:srgbClr val="757575"/>
              </a:buClr>
              <a:buSzPts val="7680"/>
              <a:buNone/>
              <a:defRPr sz="7680">
                <a:solidFill>
                  <a:srgbClr val="757575"/>
                </a:solidFill>
              </a:defRPr>
            </a:lvl8pPr>
            <a:lvl9pPr indent="-228600" lvl="8" marL="4114800" algn="l">
              <a:lnSpc>
                <a:spcPct val="90000"/>
              </a:lnSpc>
              <a:spcBef>
                <a:spcPts val="2400"/>
              </a:spcBef>
              <a:spcAft>
                <a:spcPts val="0"/>
              </a:spcAft>
              <a:buClr>
                <a:srgbClr val="757575"/>
              </a:buClr>
              <a:buSzPts val="7680"/>
              <a:buNone/>
              <a:defRPr sz="7680">
                <a:solidFill>
                  <a:srgbClr val="757575"/>
                </a:solidFill>
              </a:defRPr>
            </a:lvl9pPr>
          </a:lstStyle>
          <a:p/>
        </p:txBody>
      </p:sp>
      <p:sp>
        <p:nvSpPr>
          <p:cNvPr id="30" name="Google Shape;30;p5"/>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30175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6" name="Google Shape;36;p6"/>
          <p:cNvSpPr txBox="1"/>
          <p:nvPr>
            <p:ph idx="2" type="body"/>
          </p:nvPr>
        </p:nvSpPr>
        <p:spPr>
          <a:xfrm>
            <a:off x="222199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7" name="Google Shape;37;p6"/>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3023237"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3023242" y="8069582"/>
            <a:ext cx="18568032"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3" name="Google Shape;43;p7"/>
          <p:cNvSpPr txBox="1"/>
          <p:nvPr>
            <p:ph idx="2" type="body"/>
          </p:nvPr>
        </p:nvSpPr>
        <p:spPr>
          <a:xfrm>
            <a:off x="3023242" y="12024360"/>
            <a:ext cx="18568032"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4" name="Google Shape;44;p7"/>
          <p:cNvSpPr txBox="1"/>
          <p:nvPr>
            <p:ph idx="3" type="body"/>
          </p:nvPr>
        </p:nvSpPr>
        <p:spPr>
          <a:xfrm>
            <a:off x="22219922" y="8069582"/>
            <a:ext cx="18659477"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5" name="Google Shape;45;p7"/>
          <p:cNvSpPr txBox="1"/>
          <p:nvPr>
            <p:ph idx="4" type="body"/>
          </p:nvPr>
        </p:nvSpPr>
        <p:spPr>
          <a:xfrm>
            <a:off x="22219922" y="12024360"/>
            <a:ext cx="18659477"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6" name="Google Shape;46;p7"/>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Play"/>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18659477" y="4739647"/>
            <a:ext cx="22219920" cy="23393400"/>
          </a:xfrm>
          <a:prstGeom prst="rect">
            <a:avLst/>
          </a:prstGeom>
          <a:noFill/>
          <a:ln>
            <a:noFill/>
          </a:ln>
        </p:spPr>
        <p:txBody>
          <a:bodyPr anchorCtr="0" anchor="t" bIns="45700" lIns="91425" spcFirstLastPara="1" rIns="91425" wrap="square" tIns="45700">
            <a:norm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61" name="Google Shape;61;p10"/>
          <p:cNvSpPr txBox="1"/>
          <p:nvPr>
            <p:ph idx="2"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2" name="Google Shape;62;p10"/>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Play"/>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18659477" y="4739647"/>
            <a:ext cx="22219920" cy="23393400"/>
          </a:xfrm>
          <a:prstGeom prst="rect">
            <a:avLst/>
          </a:prstGeom>
          <a:noFill/>
          <a:ln>
            <a:noFill/>
          </a:ln>
        </p:spPr>
      </p:sp>
      <p:sp>
        <p:nvSpPr>
          <p:cNvPr id="68" name="Google Shape;68;p11"/>
          <p:cNvSpPr txBox="1"/>
          <p:nvPr>
            <p:ph idx="1"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9" name="Google Shape;69;p11"/>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Play"/>
              <a:buNone/>
              <a:defRPr b="0" i="0" sz="2112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Arial"/>
                <a:ea typeface="Arial"/>
                <a:cs typeface="Arial"/>
                <a:sym typeface="Arial"/>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Arial"/>
                <a:ea typeface="Arial"/>
                <a:cs typeface="Arial"/>
                <a:sym typeface="Arial"/>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Arial"/>
                <a:ea typeface="Arial"/>
                <a:cs typeface="Arial"/>
                <a:sym typeface="Arial"/>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Arial"/>
                <a:ea typeface="Arial"/>
                <a:cs typeface="Arial"/>
                <a:sym typeface="Arial"/>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Arial"/>
                <a:ea typeface="Arial"/>
                <a:cs typeface="Arial"/>
                <a:sym typeface="Arial"/>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Arial"/>
                <a:ea typeface="Arial"/>
                <a:cs typeface="Arial"/>
                <a:sym typeface="Arial"/>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Arial"/>
                <a:ea typeface="Arial"/>
                <a:cs typeface="Arial"/>
                <a:sym typeface="Arial"/>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Arial"/>
                <a:ea typeface="Arial"/>
                <a:cs typeface="Arial"/>
                <a:sym typeface="Arial"/>
              </a:defRPr>
            </a:lvl9pPr>
          </a:lstStyle>
          <a:p/>
        </p:txBody>
      </p:sp>
      <p:sp>
        <p:nvSpPr>
          <p:cNvPr id="12" name="Google Shape;12;p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0" u="none" cap="none" strike="noStrike">
                <a:solidFill>
                  <a:srgbClr val="757575"/>
                </a:solidFill>
                <a:latin typeface="Arial"/>
                <a:ea typeface="Arial"/>
                <a:cs typeface="Arial"/>
                <a:sym typeface="Arial"/>
              </a:defRPr>
            </a:lvl1pPr>
            <a:lvl2pPr indent="0" lvl="1" marL="0" marR="0" rtl="0" algn="r">
              <a:spcBef>
                <a:spcPts val="0"/>
              </a:spcBef>
              <a:buNone/>
              <a:defRPr b="0" i="0" sz="5760" u="none" cap="none" strike="noStrike">
                <a:solidFill>
                  <a:srgbClr val="757575"/>
                </a:solidFill>
                <a:latin typeface="Arial"/>
                <a:ea typeface="Arial"/>
                <a:cs typeface="Arial"/>
                <a:sym typeface="Arial"/>
              </a:defRPr>
            </a:lvl2pPr>
            <a:lvl3pPr indent="0" lvl="2" marL="0" marR="0" rtl="0" algn="r">
              <a:spcBef>
                <a:spcPts val="0"/>
              </a:spcBef>
              <a:buNone/>
              <a:defRPr b="0" i="0" sz="5760" u="none" cap="none" strike="noStrike">
                <a:solidFill>
                  <a:srgbClr val="757575"/>
                </a:solidFill>
                <a:latin typeface="Arial"/>
                <a:ea typeface="Arial"/>
                <a:cs typeface="Arial"/>
                <a:sym typeface="Arial"/>
              </a:defRPr>
            </a:lvl3pPr>
            <a:lvl4pPr indent="0" lvl="3" marL="0" marR="0" rtl="0" algn="r">
              <a:spcBef>
                <a:spcPts val="0"/>
              </a:spcBef>
              <a:buNone/>
              <a:defRPr b="0" i="0" sz="5760" u="none" cap="none" strike="noStrike">
                <a:solidFill>
                  <a:srgbClr val="757575"/>
                </a:solidFill>
                <a:latin typeface="Arial"/>
                <a:ea typeface="Arial"/>
                <a:cs typeface="Arial"/>
                <a:sym typeface="Arial"/>
              </a:defRPr>
            </a:lvl4pPr>
            <a:lvl5pPr indent="0" lvl="4" marL="0" marR="0" rtl="0" algn="r">
              <a:spcBef>
                <a:spcPts val="0"/>
              </a:spcBef>
              <a:buNone/>
              <a:defRPr b="0" i="0" sz="5760" u="none" cap="none" strike="noStrike">
                <a:solidFill>
                  <a:srgbClr val="757575"/>
                </a:solidFill>
                <a:latin typeface="Arial"/>
                <a:ea typeface="Arial"/>
                <a:cs typeface="Arial"/>
                <a:sym typeface="Arial"/>
              </a:defRPr>
            </a:lvl5pPr>
            <a:lvl6pPr indent="0" lvl="5" marL="0" marR="0" rtl="0" algn="r">
              <a:spcBef>
                <a:spcPts val="0"/>
              </a:spcBef>
              <a:buNone/>
              <a:defRPr b="0" i="0" sz="5760" u="none" cap="none" strike="noStrike">
                <a:solidFill>
                  <a:srgbClr val="757575"/>
                </a:solidFill>
                <a:latin typeface="Arial"/>
                <a:ea typeface="Arial"/>
                <a:cs typeface="Arial"/>
                <a:sym typeface="Arial"/>
              </a:defRPr>
            </a:lvl6pPr>
            <a:lvl7pPr indent="0" lvl="6" marL="0" marR="0" rtl="0" algn="r">
              <a:spcBef>
                <a:spcPts val="0"/>
              </a:spcBef>
              <a:buNone/>
              <a:defRPr b="0" i="0" sz="5760" u="none" cap="none" strike="noStrike">
                <a:solidFill>
                  <a:srgbClr val="757575"/>
                </a:solidFill>
                <a:latin typeface="Arial"/>
                <a:ea typeface="Arial"/>
                <a:cs typeface="Arial"/>
                <a:sym typeface="Arial"/>
              </a:defRPr>
            </a:lvl7pPr>
            <a:lvl8pPr indent="0" lvl="7" marL="0" marR="0" rtl="0" algn="r">
              <a:spcBef>
                <a:spcPts val="0"/>
              </a:spcBef>
              <a:buNone/>
              <a:defRPr b="0" i="0" sz="5760" u="none" cap="none" strike="noStrike">
                <a:solidFill>
                  <a:srgbClr val="757575"/>
                </a:solidFill>
                <a:latin typeface="Arial"/>
                <a:ea typeface="Arial"/>
                <a:cs typeface="Arial"/>
                <a:sym typeface="Arial"/>
              </a:defRPr>
            </a:lvl8pPr>
            <a:lvl9pPr indent="0" lvl="8" marL="0" marR="0" rtl="0" algn="r">
              <a:spcBef>
                <a:spcPts val="0"/>
              </a:spcBef>
              <a:buNone/>
              <a:defRPr b="0" i="0" sz="576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0.jpg"/><Relationship Id="rId13" Type="http://schemas.openxmlformats.org/officeDocument/2006/relationships/image" Target="../media/image1.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image" Target="../media/image11.jpg"/><Relationship Id="rId15" Type="http://schemas.openxmlformats.org/officeDocument/2006/relationships/hyperlink" Target="https://mde.maryland.gov/programs/water/Beaches/Documents/factsheetepawgbeaches_jan2013rev0613.pdf" TargetMode="External"/><Relationship Id="rId14" Type="http://schemas.openxmlformats.org/officeDocument/2006/relationships/hyperlink" Target="https://gunpowderriverkeeper.org/watershed-overview/" TargetMode="External"/><Relationship Id="rId16" Type="http://schemas.openxmlformats.org/officeDocument/2006/relationships/hyperlink" Target="https://mde.maryland.gov/programs/water/MHB/Pages/Maryland-Healthy-Beaches-Home.aspx" TargetMode="External"/><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9280711" y="29464788"/>
            <a:ext cx="14552054" cy="747119"/>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
          <p:cNvSpPr/>
          <p:nvPr/>
        </p:nvSpPr>
        <p:spPr>
          <a:xfrm>
            <a:off x="29260800" y="26342477"/>
            <a:ext cx="14591876" cy="1199568"/>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
          <p:cNvSpPr/>
          <p:nvPr/>
        </p:nvSpPr>
        <p:spPr>
          <a:xfrm>
            <a:off x="29257581" y="19064081"/>
            <a:ext cx="14633619" cy="1031475"/>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2" name="Google Shape;92;p1"/>
          <p:cNvSpPr/>
          <p:nvPr/>
        </p:nvSpPr>
        <p:spPr>
          <a:xfrm>
            <a:off x="29260800" y="13543483"/>
            <a:ext cx="14630400" cy="1184427"/>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3" name="Google Shape;93;p1"/>
          <p:cNvSpPr/>
          <p:nvPr/>
        </p:nvSpPr>
        <p:spPr>
          <a:xfrm>
            <a:off x="14662486" y="17328349"/>
            <a:ext cx="14598314" cy="1200329"/>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4" name="Google Shape;94;p1"/>
          <p:cNvSpPr/>
          <p:nvPr/>
        </p:nvSpPr>
        <p:spPr>
          <a:xfrm>
            <a:off x="38524" y="21367059"/>
            <a:ext cx="14591876" cy="1316755"/>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
          <p:cNvSpPr/>
          <p:nvPr/>
        </p:nvSpPr>
        <p:spPr>
          <a:xfrm>
            <a:off x="38524" y="18686336"/>
            <a:ext cx="14500476" cy="1166815"/>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1"/>
          <p:cNvSpPr/>
          <p:nvPr/>
        </p:nvSpPr>
        <p:spPr>
          <a:xfrm>
            <a:off x="6175" y="14124572"/>
            <a:ext cx="14553600" cy="1323600"/>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
          <p:cNvSpPr/>
          <p:nvPr/>
        </p:nvSpPr>
        <p:spPr>
          <a:xfrm>
            <a:off x="29257581" y="5332254"/>
            <a:ext cx="14595095" cy="1265169"/>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1"/>
          <p:cNvSpPr/>
          <p:nvPr/>
        </p:nvSpPr>
        <p:spPr>
          <a:xfrm>
            <a:off x="14662486" y="5332254"/>
            <a:ext cx="14595095" cy="1276896"/>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1"/>
          <p:cNvSpPr/>
          <p:nvPr/>
        </p:nvSpPr>
        <p:spPr>
          <a:xfrm>
            <a:off x="67238" y="5332241"/>
            <a:ext cx="14592000" cy="1276800"/>
          </a:xfrm>
          <a:prstGeom prst="rect">
            <a:avLst/>
          </a:prstGeom>
          <a:solidFill>
            <a:srgbClr val="00206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
          <p:cNvSpPr/>
          <p:nvPr/>
        </p:nvSpPr>
        <p:spPr>
          <a:xfrm>
            <a:off x="14630400" y="5332257"/>
            <a:ext cx="14630400" cy="275862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1"/>
          <p:cNvSpPr/>
          <p:nvPr/>
        </p:nvSpPr>
        <p:spPr>
          <a:xfrm>
            <a:off x="29257575" y="5332250"/>
            <a:ext cx="14633700" cy="275862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2" name="Google Shape;102;p1"/>
          <p:cNvSpPr txBox="1"/>
          <p:nvPr/>
        </p:nvSpPr>
        <p:spPr>
          <a:xfrm>
            <a:off x="5468216" y="581903"/>
            <a:ext cx="327417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0">
                <a:solidFill>
                  <a:srgbClr val="002060"/>
                </a:solidFill>
                <a:latin typeface="Century Gothic"/>
                <a:ea typeface="Century Gothic"/>
                <a:cs typeface="Century Gothic"/>
                <a:sym typeface="Century Gothic"/>
              </a:rPr>
              <a:t>Bacterial and Water Quality Monitoring in the Gunpowder River</a:t>
            </a:r>
            <a:endParaRPr b="1" sz="8000">
              <a:solidFill>
                <a:srgbClr val="002060"/>
              </a:solidFill>
              <a:latin typeface="Century Gothic"/>
              <a:ea typeface="Century Gothic"/>
              <a:cs typeface="Century Gothic"/>
              <a:sym typeface="Century Gothic"/>
            </a:endParaRPr>
          </a:p>
        </p:txBody>
      </p:sp>
      <p:pic>
        <p:nvPicPr>
          <p:cNvPr descr="A river flowing through a green hill&#10;&#10;Description automatically generated" id="103" name="Google Shape;103;p1"/>
          <p:cNvPicPr preferRelativeResize="0"/>
          <p:nvPr/>
        </p:nvPicPr>
        <p:blipFill rotWithShape="1">
          <a:blip r:embed="rId3">
            <a:alphaModFix/>
          </a:blip>
          <a:srcRect b="0" l="0" r="0" t="0"/>
          <a:stretch/>
        </p:blipFill>
        <p:spPr>
          <a:xfrm>
            <a:off x="39134761" y="351367"/>
            <a:ext cx="4257675" cy="4780370"/>
          </a:xfrm>
          <a:prstGeom prst="rect">
            <a:avLst/>
          </a:prstGeom>
          <a:noFill/>
          <a:ln>
            <a:noFill/>
          </a:ln>
        </p:spPr>
      </p:pic>
      <p:sp>
        <p:nvSpPr>
          <p:cNvPr id="104" name="Google Shape;104;p1"/>
          <p:cNvSpPr txBox="1"/>
          <p:nvPr/>
        </p:nvSpPr>
        <p:spPr>
          <a:xfrm>
            <a:off x="5468225" y="1976875"/>
            <a:ext cx="33666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800">
                <a:solidFill>
                  <a:srgbClr val="002060"/>
                </a:solidFill>
                <a:latin typeface="Century Gothic"/>
                <a:ea typeface="Century Gothic"/>
                <a:cs typeface="Century Gothic"/>
                <a:sym typeface="Century Gothic"/>
              </a:rPr>
              <a:t>*Chichedo I. Duru</a:t>
            </a:r>
            <a:r>
              <a:rPr b="1" baseline="30000" i="0" lang="en-US" sz="4800">
                <a:solidFill>
                  <a:srgbClr val="002060"/>
                </a:solidFill>
                <a:latin typeface="Century Gothic"/>
                <a:ea typeface="Century Gothic"/>
                <a:cs typeface="Century Gothic"/>
                <a:sym typeface="Century Gothic"/>
              </a:rPr>
              <a:t>1-2</a:t>
            </a:r>
            <a:r>
              <a:rPr b="1" lang="en-US" sz="4800">
                <a:solidFill>
                  <a:srgbClr val="002060"/>
                </a:solidFill>
                <a:latin typeface="Century Gothic"/>
                <a:ea typeface="Century Gothic"/>
                <a:cs typeface="Century Gothic"/>
                <a:sym typeface="Century Gothic"/>
              </a:rPr>
              <a:t>, Braeden Bayne</a:t>
            </a:r>
            <a:r>
              <a:rPr b="1" baseline="30000" lang="en-US" sz="4800">
                <a:solidFill>
                  <a:srgbClr val="002060"/>
                </a:solidFill>
                <a:latin typeface="Century Gothic"/>
                <a:ea typeface="Century Gothic"/>
                <a:cs typeface="Century Gothic"/>
                <a:sym typeface="Century Gothic"/>
              </a:rPr>
              <a:t>2</a:t>
            </a:r>
            <a:r>
              <a:rPr b="1" lang="en-US" sz="4800">
                <a:solidFill>
                  <a:srgbClr val="002060"/>
                </a:solidFill>
                <a:latin typeface="Century Gothic"/>
                <a:ea typeface="Century Gothic"/>
                <a:cs typeface="Century Gothic"/>
                <a:sym typeface="Century Gothic"/>
              </a:rPr>
              <a:t>, Tristan McGregor</a:t>
            </a:r>
            <a:r>
              <a:rPr b="1" baseline="30000" lang="en-US" sz="4800">
                <a:solidFill>
                  <a:srgbClr val="002060"/>
                </a:solidFill>
                <a:latin typeface="Century Gothic"/>
                <a:ea typeface="Century Gothic"/>
                <a:cs typeface="Century Gothic"/>
                <a:sym typeface="Century Gothic"/>
              </a:rPr>
              <a:t>2-3</a:t>
            </a:r>
            <a:r>
              <a:rPr b="1" lang="en-US" sz="4800">
                <a:solidFill>
                  <a:srgbClr val="002060"/>
                </a:solidFill>
                <a:latin typeface="Century Gothic"/>
                <a:ea typeface="Century Gothic"/>
                <a:cs typeface="Century Gothic"/>
                <a:sym typeface="Century Gothic"/>
              </a:rPr>
              <a:t>, Sophie Zuckman</a:t>
            </a:r>
            <a:r>
              <a:rPr b="1" baseline="30000" lang="en-US" sz="4800">
                <a:solidFill>
                  <a:srgbClr val="002060"/>
                </a:solidFill>
                <a:latin typeface="Century Gothic"/>
                <a:ea typeface="Century Gothic"/>
                <a:cs typeface="Century Gothic"/>
                <a:sym typeface="Century Gothic"/>
              </a:rPr>
              <a:t>2,4</a:t>
            </a:r>
            <a:r>
              <a:rPr b="1" lang="en-US" sz="4800">
                <a:solidFill>
                  <a:srgbClr val="002060"/>
                </a:solidFill>
                <a:latin typeface="Century Gothic"/>
                <a:ea typeface="Century Gothic"/>
                <a:cs typeface="Century Gothic"/>
                <a:sym typeface="Century Gothic"/>
              </a:rPr>
              <a:t>, Steve Duker</a:t>
            </a:r>
            <a:r>
              <a:rPr b="1" baseline="30000" lang="en-US" sz="4800">
                <a:solidFill>
                  <a:srgbClr val="002060"/>
                </a:solidFill>
                <a:latin typeface="Century Gothic"/>
                <a:ea typeface="Century Gothic"/>
                <a:cs typeface="Century Gothic"/>
                <a:sym typeface="Century Gothic"/>
              </a:rPr>
              <a:t>2</a:t>
            </a:r>
            <a:r>
              <a:rPr b="1" lang="en-US" sz="4800">
                <a:solidFill>
                  <a:srgbClr val="002060"/>
                </a:solidFill>
                <a:latin typeface="Century Gothic"/>
                <a:ea typeface="Century Gothic"/>
                <a:cs typeface="Century Gothic"/>
                <a:sym typeface="Century Gothic"/>
              </a:rPr>
              <a:t>, Theaux Le Gardeur</a:t>
            </a:r>
            <a:r>
              <a:rPr b="1" baseline="30000" lang="en-US" sz="4800">
                <a:solidFill>
                  <a:srgbClr val="002060"/>
                </a:solidFill>
                <a:latin typeface="Century Gothic"/>
                <a:ea typeface="Century Gothic"/>
                <a:cs typeface="Century Gothic"/>
                <a:sym typeface="Century Gothic"/>
              </a:rPr>
              <a:t>2 </a:t>
            </a:r>
            <a:r>
              <a:rPr b="1" lang="en-US" sz="4800">
                <a:solidFill>
                  <a:srgbClr val="002060"/>
                </a:solidFill>
                <a:latin typeface="Century Gothic"/>
                <a:ea typeface="Century Gothic"/>
                <a:cs typeface="Century Gothic"/>
                <a:sym typeface="Century Gothic"/>
              </a:rPr>
              <a:t> </a:t>
            </a:r>
            <a:endParaRPr/>
          </a:p>
        </p:txBody>
      </p:sp>
      <p:sp>
        <p:nvSpPr>
          <p:cNvPr id="105" name="Google Shape;105;p1"/>
          <p:cNvSpPr txBox="1"/>
          <p:nvPr/>
        </p:nvSpPr>
        <p:spPr>
          <a:xfrm>
            <a:off x="14443450" y="2740375"/>
            <a:ext cx="13367400" cy="243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en-US" sz="3800">
                <a:solidFill>
                  <a:srgbClr val="002060"/>
                </a:solidFill>
                <a:latin typeface="Century Gothic"/>
                <a:ea typeface="Century Gothic"/>
                <a:cs typeface="Century Gothic"/>
                <a:sym typeface="Century Gothic"/>
              </a:rPr>
              <a:t>1</a:t>
            </a:r>
            <a:r>
              <a:rPr b="1" i="0" lang="en-US" sz="3800">
                <a:solidFill>
                  <a:srgbClr val="002060"/>
                </a:solidFill>
                <a:latin typeface="Century Gothic"/>
                <a:ea typeface="Century Gothic"/>
                <a:cs typeface="Century Gothic"/>
                <a:sym typeface="Century Gothic"/>
              </a:rPr>
              <a:t>Morgan State University, Baltimore, MD, 21251; </a:t>
            </a:r>
            <a:endParaRPr b="1" i="0" sz="3800">
              <a:solidFill>
                <a:srgbClr val="002060"/>
              </a:solidFill>
              <a:latin typeface="Century Gothic"/>
              <a:ea typeface="Century Gothic"/>
              <a:cs typeface="Century Gothic"/>
              <a:sym typeface="Century Gothic"/>
            </a:endParaRPr>
          </a:p>
          <a:p>
            <a:pPr indent="0" lvl="0" marL="0" marR="0" rtl="0" algn="l">
              <a:spcBef>
                <a:spcPts val="0"/>
              </a:spcBef>
              <a:spcAft>
                <a:spcPts val="0"/>
              </a:spcAft>
              <a:buNone/>
            </a:pPr>
            <a:r>
              <a:rPr b="1" baseline="30000" i="0" lang="en-US" sz="3800">
                <a:solidFill>
                  <a:srgbClr val="002060"/>
                </a:solidFill>
                <a:latin typeface="Century Gothic"/>
                <a:ea typeface="Century Gothic"/>
                <a:cs typeface="Century Gothic"/>
                <a:sym typeface="Century Gothic"/>
              </a:rPr>
              <a:t>2</a:t>
            </a:r>
            <a:r>
              <a:rPr b="1" i="0" lang="en-US" sz="3800">
                <a:solidFill>
                  <a:srgbClr val="002060"/>
                </a:solidFill>
                <a:latin typeface="Century Gothic"/>
                <a:ea typeface="Century Gothic"/>
                <a:cs typeface="Century Gothic"/>
                <a:sym typeface="Century Gothic"/>
              </a:rPr>
              <a:t>Gunpowder Riverkeeper, Monkton, MD, 2111</a:t>
            </a:r>
            <a:r>
              <a:rPr b="1" i="0" lang="en-US" sz="3800">
                <a:solidFill>
                  <a:srgbClr val="002060"/>
                </a:solidFill>
                <a:latin typeface="Century Gothic"/>
                <a:ea typeface="Century Gothic"/>
                <a:cs typeface="Century Gothic"/>
                <a:sym typeface="Century Gothic"/>
              </a:rPr>
              <a:t>1;</a:t>
            </a:r>
            <a:endParaRPr b="1" i="0" sz="3800">
              <a:solidFill>
                <a:srgbClr val="002060"/>
              </a:solidFill>
              <a:latin typeface="Century Gothic"/>
              <a:ea typeface="Century Gothic"/>
              <a:cs typeface="Century Gothic"/>
              <a:sym typeface="Century Gothic"/>
            </a:endParaRPr>
          </a:p>
          <a:p>
            <a:pPr indent="0" lvl="0" marL="0" marR="0" rtl="0" algn="l">
              <a:spcBef>
                <a:spcPts val="0"/>
              </a:spcBef>
              <a:spcAft>
                <a:spcPts val="0"/>
              </a:spcAft>
              <a:buNone/>
            </a:pPr>
            <a:r>
              <a:rPr b="1" baseline="30000" lang="en-US" sz="3800">
                <a:solidFill>
                  <a:srgbClr val="002060"/>
                </a:solidFill>
                <a:latin typeface="Century Gothic"/>
                <a:ea typeface="Century Gothic"/>
                <a:cs typeface="Century Gothic"/>
                <a:sym typeface="Century Gothic"/>
              </a:rPr>
              <a:t>3</a:t>
            </a:r>
            <a:r>
              <a:rPr b="1" lang="en-US" sz="3800">
                <a:solidFill>
                  <a:srgbClr val="002060"/>
                </a:solidFill>
                <a:latin typeface="Century Gothic"/>
                <a:ea typeface="Century Gothic"/>
                <a:cs typeface="Century Gothic"/>
                <a:sym typeface="Century Gothic"/>
              </a:rPr>
              <a:t> Towson University, Towson, MD 21252;</a:t>
            </a:r>
            <a:endParaRPr b="1" sz="3800">
              <a:solidFill>
                <a:srgbClr val="002060"/>
              </a:solidFill>
              <a:latin typeface="Century Gothic"/>
              <a:ea typeface="Century Gothic"/>
              <a:cs typeface="Century Gothic"/>
              <a:sym typeface="Century Gothic"/>
            </a:endParaRPr>
          </a:p>
          <a:p>
            <a:pPr indent="0" lvl="0" marL="0" marR="0" rtl="0" algn="l">
              <a:spcBef>
                <a:spcPts val="0"/>
              </a:spcBef>
              <a:spcAft>
                <a:spcPts val="0"/>
              </a:spcAft>
              <a:buNone/>
            </a:pPr>
            <a:r>
              <a:rPr b="1" baseline="30000" lang="en-US" sz="3800">
                <a:solidFill>
                  <a:srgbClr val="002060"/>
                </a:solidFill>
                <a:latin typeface="Century Gothic"/>
                <a:ea typeface="Century Gothic"/>
                <a:cs typeface="Century Gothic"/>
                <a:sym typeface="Century Gothic"/>
              </a:rPr>
              <a:t>4 </a:t>
            </a:r>
            <a:r>
              <a:rPr b="1" lang="en-US" sz="3800">
                <a:solidFill>
                  <a:srgbClr val="002060"/>
                </a:solidFill>
                <a:latin typeface="Century Gothic"/>
                <a:ea typeface="Century Gothic"/>
                <a:cs typeface="Century Gothic"/>
                <a:sym typeface="Century Gothic"/>
              </a:rPr>
              <a:t>Skidmore</a:t>
            </a:r>
            <a:r>
              <a:rPr b="1" lang="en-US" sz="3800">
                <a:solidFill>
                  <a:srgbClr val="002060"/>
                </a:solidFill>
                <a:latin typeface="Century Gothic"/>
                <a:ea typeface="Century Gothic"/>
                <a:cs typeface="Century Gothic"/>
                <a:sym typeface="Century Gothic"/>
              </a:rPr>
              <a:t> College, Saratoga Springs, NY 12866 </a:t>
            </a:r>
            <a:endParaRPr b="1" sz="3800">
              <a:solidFill>
                <a:srgbClr val="002060"/>
              </a:solidFill>
              <a:latin typeface="Century Gothic"/>
              <a:ea typeface="Century Gothic"/>
              <a:cs typeface="Century Gothic"/>
              <a:sym typeface="Century Gothic"/>
            </a:endParaRPr>
          </a:p>
        </p:txBody>
      </p:sp>
      <p:sp>
        <p:nvSpPr>
          <p:cNvPr id="106" name="Google Shape;106;p1"/>
          <p:cNvSpPr txBox="1"/>
          <p:nvPr/>
        </p:nvSpPr>
        <p:spPr>
          <a:xfrm>
            <a:off x="498764" y="5332257"/>
            <a:ext cx="79005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lt1"/>
                </a:solidFill>
                <a:latin typeface="Century Gothic"/>
                <a:ea typeface="Century Gothic"/>
                <a:cs typeface="Century Gothic"/>
                <a:sym typeface="Century Gothic"/>
              </a:rPr>
              <a:t>Abstract</a:t>
            </a:r>
            <a:endParaRPr b="1" sz="7200">
              <a:solidFill>
                <a:schemeClr val="lt1"/>
              </a:solidFill>
              <a:latin typeface="Century Gothic"/>
              <a:ea typeface="Century Gothic"/>
              <a:cs typeface="Century Gothic"/>
              <a:sym typeface="Century Gothic"/>
            </a:endParaRPr>
          </a:p>
        </p:txBody>
      </p:sp>
      <p:pic>
        <p:nvPicPr>
          <p:cNvPr descr="A logo for a university&#10;&#10;Description automatically generated" id="107" name="Google Shape;107;p1"/>
          <p:cNvPicPr preferRelativeResize="0"/>
          <p:nvPr/>
        </p:nvPicPr>
        <p:blipFill rotWithShape="1">
          <a:blip r:embed="rId4">
            <a:alphaModFix/>
          </a:blip>
          <a:srcRect b="0" l="0" r="0" t="0"/>
          <a:stretch/>
        </p:blipFill>
        <p:spPr>
          <a:xfrm>
            <a:off x="603842" y="494303"/>
            <a:ext cx="4008945" cy="4606572"/>
          </a:xfrm>
          <a:prstGeom prst="rect">
            <a:avLst/>
          </a:prstGeom>
          <a:noFill/>
          <a:ln>
            <a:noFill/>
          </a:ln>
        </p:spPr>
      </p:pic>
      <p:sp>
        <p:nvSpPr>
          <p:cNvPr id="108" name="Google Shape;108;p1"/>
          <p:cNvSpPr txBox="1"/>
          <p:nvPr/>
        </p:nvSpPr>
        <p:spPr>
          <a:xfrm>
            <a:off x="310254" y="6840416"/>
            <a:ext cx="14048400" cy="6721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US" sz="2700">
                <a:solidFill>
                  <a:schemeClr val="dk1"/>
                </a:solidFill>
              </a:rPr>
              <a:t>Gunpowder Riverkeeper® is a 501(c)(3) nonprofit that protects water quality, sensitive species, and community interests in the traditionally overburdened Bird, Bush, Middle, and Gunpowder River watersheds. Comprising roughly 800mi</a:t>
            </a:r>
            <a:r>
              <a:rPr baseline="30000" lang="en-US" sz="2700">
                <a:solidFill>
                  <a:schemeClr val="dk1"/>
                </a:solidFill>
              </a:rPr>
              <a:t>2</a:t>
            </a:r>
            <a:r>
              <a:rPr lang="en-US" sz="2700">
                <a:solidFill>
                  <a:schemeClr val="dk1"/>
                </a:solidFill>
              </a:rPr>
              <a:t> these watersheds host Brook Trout in the upper, forested reaches and Atlantic Sturgeon in the tidal basins. Over 1.5 million people in the Baltimore-Metro area use the Gunpowder for drinking water and many more for recreation: fishing, crabbing, boating, and swimming. 26 species of finfish use areas such as this for spawning. Gunpowder RIVERKEEPER® monitors water quality throughout the watersheds. Bacterial monitoring for </a:t>
            </a:r>
            <a:r>
              <a:rPr i="1" lang="en-US" sz="2700">
                <a:solidFill>
                  <a:schemeClr val="dk1"/>
                </a:solidFill>
              </a:rPr>
              <a:t>Escherichia</a:t>
            </a:r>
            <a:r>
              <a:rPr i="1" lang="en-US" sz="2700">
                <a:solidFill>
                  <a:schemeClr val="dk1"/>
                </a:solidFill>
              </a:rPr>
              <a:t> coli</a:t>
            </a:r>
            <a:r>
              <a:rPr lang="en-US" sz="2700">
                <a:solidFill>
                  <a:schemeClr val="dk1"/>
                </a:solidFill>
              </a:rPr>
              <a:t> (</a:t>
            </a:r>
            <a:r>
              <a:rPr i="1" lang="en-US" sz="2700">
                <a:solidFill>
                  <a:schemeClr val="dk1"/>
                </a:solidFill>
              </a:rPr>
              <a:t>E.coli</a:t>
            </a:r>
            <a:r>
              <a:rPr lang="en-US" sz="2700">
                <a:solidFill>
                  <a:schemeClr val="dk1"/>
                </a:solidFill>
              </a:rPr>
              <a:t>) takes place at five sites using the IDEXX method. Physio-chemical parameters are measured in the tidal Gunpowder using a YSI at seven sites on dates corresponding to satellite overpasses of the Landsat-9 and Sentinel-2A to assist in “ground-truthing” for the </a:t>
            </a:r>
            <a:r>
              <a:rPr lang="en-US" sz="2700">
                <a:solidFill>
                  <a:schemeClr val="dk1"/>
                </a:solidFill>
              </a:rPr>
              <a:t>Smithsonian</a:t>
            </a:r>
            <a:r>
              <a:rPr lang="en-US" sz="2700">
                <a:solidFill>
                  <a:schemeClr val="dk1"/>
                </a:solidFill>
              </a:rPr>
              <a:t> Environmental </a:t>
            </a:r>
            <a:r>
              <a:rPr lang="en-US" sz="2700">
                <a:solidFill>
                  <a:schemeClr val="dk1"/>
                </a:solidFill>
              </a:rPr>
              <a:t>Research</a:t>
            </a:r>
            <a:r>
              <a:rPr lang="en-US" sz="2700">
                <a:solidFill>
                  <a:schemeClr val="dk1"/>
                </a:solidFill>
              </a:rPr>
              <a:t> Center (SERC) Chesapeake Water Watch Program. Six sites are monitored for quality and contamination downstream of an industrial site outfall where dissolved Oxygen and Phosphorus levels do not meet the current state standards. </a:t>
            </a:r>
            <a:endParaRPr sz="3400">
              <a:solidFill>
                <a:schemeClr val="dk1"/>
              </a:solidFill>
            </a:endParaRPr>
          </a:p>
        </p:txBody>
      </p:sp>
      <p:sp>
        <p:nvSpPr>
          <p:cNvPr id="109" name="Google Shape;109;p1"/>
          <p:cNvSpPr txBox="1"/>
          <p:nvPr/>
        </p:nvSpPr>
        <p:spPr>
          <a:xfrm>
            <a:off x="498795" y="14059276"/>
            <a:ext cx="79005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lt1"/>
                </a:solidFill>
                <a:latin typeface="Century Gothic"/>
                <a:ea typeface="Century Gothic"/>
                <a:cs typeface="Century Gothic"/>
                <a:sym typeface="Century Gothic"/>
              </a:rPr>
              <a:t>Introduction</a:t>
            </a:r>
            <a:endParaRPr b="1" sz="7200">
              <a:solidFill>
                <a:schemeClr val="lt1"/>
              </a:solidFill>
              <a:latin typeface="Century Gothic"/>
              <a:ea typeface="Century Gothic"/>
              <a:cs typeface="Century Gothic"/>
              <a:sym typeface="Century Gothic"/>
            </a:endParaRPr>
          </a:p>
        </p:txBody>
      </p:sp>
      <p:sp>
        <p:nvSpPr>
          <p:cNvPr id="110" name="Google Shape;110;p1"/>
          <p:cNvSpPr txBox="1"/>
          <p:nvPr/>
        </p:nvSpPr>
        <p:spPr>
          <a:xfrm>
            <a:off x="434125" y="15448175"/>
            <a:ext cx="13819500" cy="286290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rPr>
              <a:t>The B</a:t>
            </a:r>
            <a:r>
              <a:rPr lang="en-US" sz="3600">
                <a:solidFill>
                  <a:schemeClr val="dk1"/>
                </a:solidFill>
              </a:rPr>
              <a:t>ird, Bush, Middle, and Gunpowder River watersheds </a:t>
            </a:r>
            <a:r>
              <a:rPr lang="en-US" sz="3600">
                <a:solidFill>
                  <a:schemeClr val="dk1"/>
                </a:solidFill>
              </a:rPr>
              <a:t> covers </a:t>
            </a:r>
            <a:r>
              <a:rPr lang="en-US" sz="3600">
                <a:solidFill>
                  <a:schemeClr val="dk1"/>
                </a:solidFill>
                <a:latin typeface="Arial"/>
                <a:ea typeface="Arial"/>
                <a:cs typeface="Arial"/>
                <a:sym typeface="Arial"/>
              </a:rPr>
              <a:t>roughly </a:t>
            </a:r>
            <a:r>
              <a:rPr lang="en-US" sz="3600">
                <a:solidFill>
                  <a:schemeClr val="dk1"/>
                </a:solidFill>
              </a:rPr>
              <a:t>800 mi</a:t>
            </a:r>
            <a:r>
              <a:rPr baseline="30000" lang="en-US" sz="3600">
                <a:solidFill>
                  <a:schemeClr val="dk1"/>
                </a:solidFill>
                <a:latin typeface="Arial"/>
                <a:ea typeface="Arial"/>
                <a:cs typeface="Arial"/>
                <a:sym typeface="Arial"/>
              </a:rPr>
              <a:t>2</a:t>
            </a:r>
            <a:r>
              <a:rPr lang="en-US" sz="3600">
                <a:solidFill>
                  <a:schemeClr val="dk1"/>
                </a:solidFill>
              </a:rPr>
              <a:t> and lead into</a:t>
            </a:r>
            <a:r>
              <a:rPr lang="en-US" sz="3600">
                <a:solidFill>
                  <a:schemeClr val="dk1"/>
                </a:solidFill>
                <a:latin typeface="Arial"/>
                <a:ea typeface="Arial"/>
                <a:cs typeface="Arial"/>
                <a:sym typeface="Arial"/>
              </a:rPr>
              <a:t> the Chesapeake Bay</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rPr>
              <a:t>D</a:t>
            </a:r>
            <a:r>
              <a:rPr lang="en-US" sz="3600">
                <a:solidFill>
                  <a:schemeClr val="dk1"/>
                </a:solidFill>
                <a:latin typeface="Arial"/>
                <a:ea typeface="Arial"/>
                <a:cs typeface="Arial"/>
                <a:sym typeface="Arial"/>
              </a:rPr>
              <a:t>rinking and recreational water to nearly 1.5 million residents in Baltimore Metro Area</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Nursery ground for 26 species of Chesapeake Bay finfish[</a:t>
            </a:r>
            <a:r>
              <a:rPr lang="en-US" sz="3600">
                <a:solidFill>
                  <a:schemeClr val="dk1"/>
                </a:solidFill>
              </a:rPr>
              <a:t>1</a:t>
            </a:r>
            <a:r>
              <a:rPr lang="en-US" sz="3600">
                <a:solidFill>
                  <a:schemeClr val="dk1"/>
                </a:solidFill>
                <a:latin typeface="Arial"/>
                <a:ea typeface="Arial"/>
                <a:cs typeface="Arial"/>
                <a:sym typeface="Arial"/>
              </a:rPr>
              <a:t>].</a:t>
            </a:r>
            <a:endParaRPr/>
          </a:p>
        </p:txBody>
      </p:sp>
      <p:sp>
        <p:nvSpPr>
          <p:cNvPr id="111" name="Google Shape;111;p1"/>
          <p:cNvSpPr txBox="1"/>
          <p:nvPr/>
        </p:nvSpPr>
        <p:spPr>
          <a:xfrm>
            <a:off x="310250" y="19865475"/>
            <a:ext cx="13466400" cy="175470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To assess bacterial levels and water </a:t>
            </a:r>
            <a:r>
              <a:rPr lang="en-US" sz="3600">
                <a:solidFill>
                  <a:schemeClr val="dk1"/>
                </a:solidFill>
              </a:rPr>
              <a:t>quality conditions within </a:t>
            </a:r>
            <a:r>
              <a:rPr lang="en-US" sz="3600">
                <a:solidFill>
                  <a:schemeClr val="dk1"/>
                </a:solidFill>
                <a:latin typeface="Arial"/>
                <a:ea typeface="Arial"/>
                <a:cs typeface="Arial"/>
                <a:sym typeface="Arial"/>
              </a:rPr>
              <a:t>the Gunpowder</a:t>
            </a:r>
            <a:r>
              <a:rPr lang="en-US" sz="3600">
                <a:solidFill>
                  <a:schemeClr val="dk1"/>
                </a:solidFill>
              </a:rPr>
              <a:t> </a:t>
            </a:r>
            <a:r>
              <a:rPr lang="en-US" sz="3600">
                <a:solidFill>
                  <a:schemeClr val="dk1"/>
                </a:solidFill>
                <a:latin typeface="Arial"/>
                <a:ea typeface="Arial"/>
                <a:cs typeface="Arial"/>
                <a:sym typeface="Arial"/>
              </a:rPr>
              <a:t>Watershed.</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Arial"/>
              <a:ea typeface="Arial"/>
              <a:cs typeface="Arial"/>
              <a:sym typeface="Arial"/>
            </a:endParaRPr>
          </a:p>
        </p:txBody>
      </p:sp>
      <p:sp>
        <p:nvSpPr>
          <p:cNvPr id="112" name="Google Shape;112;p1"/>
          <p:cNvSpPr txBox="1"/>
          <p:nvPr/>
        </p:nvSpPr>
        <p:spPr>
          <a:xfrm>
            <a:off x="498792" y="18707673"/>
            <a:ext cx="79005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lt1"/>
                </a:solidFill>
                <a:latin typeface="Century Gothic"/>
                <a:ea typeface="Century Gothic"/>
                <a:cs typeface="Century Gothic"/>
                <a:sym typeface="Century Gothic"/>
              </a:rPr>
              <a:t>Objective</a:t>
            </a:r>
            <a:endParaRPr b="1" sz="7200">
              <a:solidFill>
                <a:schemeClr val="lt1"/>
              </a:solidFill>
              <a:latin typeface="Century Gothic"/>
              <a:ea typeface="Century Gothic"/>
              <a:cs typeface="Century Gothic"/>
              <a:sym typeface="Century Gothic"/>
            </a:endParaRPr>
          </a:p>
        </p:txBody>
      </p:sp>
      <p:sp>
        <p:nvSpPr>
          <p:cNvPr id="113" name="Google Shape;113;p1"/>
          <p:cNvSpPr txBox="1"/>
          <p:nvPr/>
        </p:nvSpPr>
        <p:spPr>
          <a:xfrm>
            <a:off x="14879803" y="5270610"/>
            <a:ext cx="79005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000">
                <a:solidFill>
                  <a:schemeClr val="lt1"/>
                </a:solidFill>
                <a:latin typeface="Century Gothic"/>
                <a:ea typeface="Century Gothic"/>
                <a:cs typeface="Century Gothic"/>
                <a:sym typeface="Century Gothic"/>
              </a:rPr>
              <a:t>Methodology</a:t>
            </a:r>
            <a:endParaRPr b="1" sz="8000">
              <a:solidFill>
                <a:schemeClr val="lt1"/>
              </a:solidFill>
              <a:latin typeface="Century Gothic"/>
              <a:ea typeface="Century Gothic"/>
              <a:cs typeface="Century Gothic"/>
              <a:sym typeface="Century Gothic"/>
            </a:endParaRPr>
          </a:p>
        </p:txBody>
      </p:sp>
      <p:sp>
        <p:nvSpPr>
          <p:cNvPr id="114" name="Google Shape;114;p1"/>
          <p:cNvSpPr txBox="1"/>
          <p:nvPr/>
        </p:nvSpPr>
        <p:spPr>
          <a:xfrm>
            <a:off x="14986325" y="6663550"/>
            <a:ext cx="14630400" cy="728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chemeClr val="dk1"/>
                </a:solidFill>
              </a:rPr>
              <a:t>E.</a:t>
            </a:r>
            <a:r>
              <a:rPr b="1" i="1" lang="en-US" sz="3600">
                <a:solidFill>
                  <a:schemeClr val="dk1"/>
                </a:solidFill>
              </a:rPr>
              <a:t>coli</a:t>
            </a:r>
            <a:r>
              <a:rPr b="1" lang="en-US" sz="3600">
                <a:solidFill>
                  <a:schemeClr val="dk1"/>
                </a:solidFill>
              </a:rPr>
              <a:t> Monitoring</a:t>
            </a:r>
            <a:endParaRPr b="1" sz="3600">
              <a:solidFill>
                <a:schemeClr val="dk1"/>
              </a:solidFill>
            </a:endParaRPr>
          </a:p>
          <a:p>
            <a:pPr indent="-285750" lvl="1" marL="560070" marR="0" rtl="0" algn="l">
              <a:spcBef>
                <a:spcPts val="0"/>
              </a:spcBef>
              <a:spcAft>
                <a:spcPts val="0"/>
              </a:spcAft>
              <a:buClr>
                <a:schemeClr val="dk1"/>
              </a:buClr>
              <a:buSzPts val="3600"/>
              <a:buFont typeface="Arial"/>
              <a:buChar char="•"/>
            </a:pPr>
            <a:r>
              <a:rPr lang="en-US" sz="3600">
                <a:solidFill>
                  <a:schemeClr val="dk1"/>
                </a:solidFill>
              </a:rPr>
              <a:t>IDEXX Method</a:t>
            </a:r>
            <a:endParaRPr sz="3600">
              <a:solidFill>
                <a:schemeClr val="dk1"/>
              </a:solidFill>
            </a:endParaRPr>
          </a:p>
          <a:p>
            <a:pPr indent="-285750" lvl="1" marL="560070" marR="0" rtl="0" algn="l">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Weekly sampling during Summer Swimming Season (Memorial Day</a:t>
            </a:r>
            <a:r>
              <a:rPr lang="en-US" sz="3600">
                <a:solidFill>
                  <a:schemeClr val="dk1"/>
                </a:solidFill>
              </a:rPr>
              <a:t>-</a:t>
            </a:r>
            <a:r>
              <a:rPr b="0" i="0" lang="en-US" sz="3600" u="none" cap="none" strike="noStrike">
                <a:solidFill>
                  <a:schemeClr val="dk1"/>
                </a:solidFill>
                <a:latin typeface="Arial"/>
                <a:ea typeface="Arial"/>
                <a:cs typeface="Arial"/>
                <a:sym typeface="Arial"/>
              </a:rPr>
              <a:t>Labor Day) in </a:t>
            </a:r>
            <a:r>
              <a:rPr lang="en-US" sz="3600">
                <a:solidFill>
                  <a:schemeClr val="dk1"/>
                </a:solidFill>
              </a:rPr>
              <a:t>five</a:t>
            </a:r>
            <a:r>
              <a:rPr b="0" i="0" lang="en-US" sz="3600" u="none" cap="none" strike="noStrike">
                <a:solidFill>
                  <a:schemeClr val="dk1"/>
                </a:solidFill>
                <a:latin typeface="Arial"/>
                <a:ea typeface="Arial"/>
                <a:cs typeface="Arial"/>
                <a:sym typeface="Arial"/>
              </a:rPr>
              <a:t> locations</a:t>
            </a:r>
            <a:endParaRPr/>
          </a:p>
          <a:p>
            <a:pPr indent="-285750" lvl="1" marL="560070" marR="0" rtl="0" algn="l">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Grab samples taken</a:t>
            </a:r>
            <a:r>
              <a:rPr lang="en-US" sz="3600">
                <a:solidFill>
                  <a:schemeClr val="dk1"/>
                </a:solidFill>
              </a:rPr>
              <a:t> before noon</a:t>
            </a:r>
            <a:endParaRPr b="0" i="0" sz="3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US" sz="3600">
                <a:solidFill>
                  <a:schemeClr val="dk1"/>
                </a:solidFill>
              </a:rPr>
              <a:t>YSI Monitoring</a:t>
            </a:r>
            <a:endParaRPr b="1" sz="3600">
              <a:solidFill>
                <a:schemeClr val="dk1"/>
              </a:solidFill>
            </a:endParaRPr>
          </a:p>
          <a:p>
            <a:pPr indent="-285750" lvl="1" marL="560070" marR="0" rtl="0" algn="l">
              <a:spcBef>
                <a:spcPts val="0"/>
              </a:spcBef>
              <a:spcAft>
                <a:spcPts val="0"/>
              </a:spcAft>
              <a:buClr>
                <a:schemeClr val="dk1"/>
              </a:buClr>
              <a:buSzPts val="3600"/>
              <a:buChar char="•"/>
            </a:pPr>
            <a:r>
              <a:rPr lang="en-US" sz="3600">
                <a:solidFill>
                  <a:schemeClr val="dk1"/>
                </a:solidFill>
              </a:rPr>
              <a:t>Samples taken to correspond to </a:t>
            </a:r>
            <a:r>
              <a:rPr lang="en-US" sz="3600">
                <a:solidFill>
                  <a:schemeClr val="dk1"/>
                </a:solidFill>
              </a:rPr>
              <a:t>satellite</a:t>
            </a:r>
            <a:r>
              <a:rPr lang="en-US" sz="3600">
                <a:solidFill>
                  <a:schemeClr val="dk1"/>
                </a:solidFill>
              </a:rPr>
              <a:t> overpasses </a:t>
            </a:r>
            <a:endParaRPr sz="3600">
              <a:solidFill>
                <a:schemeClr val="dk1"/>
              </a:solidFill>
            </a:endParaRPr>
          </a:p>
          <a:p>
            <a:pPr indent="-285750" lvl="1" marL="560070" marR="0" rtl="0" algn="l">
              <a:spcBef>
                <a:spcPts val="0"/>
              </a:spcBef>
              <a:spcAft>
                <a:spcPts val="0"/>
              </a:spcAft>
              <a:buClr>
                <a:schemeClr val="dk1"/>
              </a:buClr>
              <a:buSzPts val="3600"/>
              <a:buChar char="•"/>
            </a:pPr>
            <a:r>
              <a:rPr lang="en-US" sz="3600">
                <a:solidFill>
                  <a:schemeClr val="dk1"/>
                </a:solidFill>
              </a:rPr>
              <a:t>Measurements taken in t</a:t>
            </a:r>
            <a:r>
              <a:rPr lang="en-US" sz="3600">
                <a:solidFill>
                  <a:schemeClr val="dk1"/>
                </a:solidFill>
              </a:rPr>
              <a:t>riplicates</a:t>
            </a:r>
            <a:r>
              <a:rPr lang="en-US" sz="3600">
                <a:solidFill>
                  <a:schemeClr val="dk1"/>
                </a:solidFill>
              </a:rPr>
              <a:t> at seven sites </a:t>
            </a:r>
            <a:endParaRPr sz="3600">
              <a:solidFill>
                <a:schemeClr val="dk1"/>
              </a:solidFill>
            </a:endParaRPr>
          </a:p>
          <a:p>
            <a:pPr indent="0" lvl="0" marL="0" marR="0" rtl="0" algn="l">
              <a:spcBef>
                <a:spcPts val="0"/>
              </a:spcBef>
              <a:spcAft>
                <a:spcPts val="0"/>
              </a:spcAft>
              <a:buNone/>
            </a:pPr>
            <a:r>
              <a:rPr b="1" lang="en-US" sz="3600">
                <a:solidFill>
                  <a:schemeClr val="dk1"/>
                </a:solidFill>
              </a:rPr>
              <a:t>Chesapeake Water Watch </a:t>
            </a:r>
            <a:endParaRPr b="1" sz="3600">
              <a:solidFill>
                <a:schemeClr val="dk1"/>
              </a:solidFill>
            </a:endParaRPr>
          </a:p>
          <a:p>
            <a:pPr indent="-285750" lvl="1" marL="560070" marR="0" rtl="0" algn="l">
              <a:spcBef>
                <a:spcPts val="0"/>
              </a:spcBef>
              <a:spcAft>
                <a:spcPts val="0"/>
              </a:spcAft>
              <a:buClr>
                <a:schemeClr val="dk1"/>
              </a:buClr>
              <a:buSzPts val="3600"/>
              <a:buChar char="•"/>
            </a:pPr>
            <a:r>
              <a:rPr lang="en-US" sz="3600">
                <a:solidFill>
                  <a:schemeClr val="dk1"/>
                </a:solidFill>
              </a:rPr>
              <a:t>CDOM, Chlorophyll A, and Turbidity measured using SERC benchtop machines with data uploaded to field scope </a:t>
            </a:r>
            <a:endParaRPr b="1" sz="3600">
              <a:solidFill>
                <a:schemeClr val="dk1"/>
              </a:solidFill>
            </a:endParaRPr>
          </a:p>
          <a:p>
            <a:pPr indent="0" lvl="0" marL="457200" marR="0" rtl="0" algn="l">
              <a:spcBef>
                <a:spcPts val="0"/>
              </a:spcBef>
              <a:spcAft>
                <a:spcPts val="0"/>
              </a:spcAft>
              <a:buNone/>
            </a:pPr>
            <a:r>
              <a:t/>
            </a:r>
            <a:endParaRPr sz="3600">
              <a:solidFill>
                <a:schemeClr val="dk1"/>
              </a:solidFill>
            </a:endParaRPr>
          </a:p>
          <a:p>
            <a:pPr indent="0" lvl="0" marL="914400" marR="0" rtl="0" algn="l">
              <a:spcBef>
                <a:spcPts val="0"/>
              </a:spcBef>
              <a:spcAft>
                <a:spcPts val="0"/>
              </a:spcAft>
              <a:buNone/>
            </a:pPr>
            <a:r>
              <a:t/>
            </a:r>
            <a:endParaRPr sz="3500">
              <a:solidFill>
                <a:schemeClr val="dk1"/>
              </a:solidFill>
            </a:endParaRPr>
          </a:p>
        </p:txBody>
      </p:sp>
      <p:sp>
        <p:nvSpPr>
          <p:cNvPr id="115" name="Google Shape;115;p1"/>
          <p:cNvSpPr txBox="1"/>
          <p:nvPr/>
        </p:nvSpPr>
        <p:spPr>
          <a:xfrm>
            <a:off x="472949" y="21472050"/>
            <a:ext cx="12833100" cy="100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900">
                <a:solidFill>
                  <a:schemeClr val="lt1"/>
                </a:solidFill>
                <a:latin typeface="Century Gothic"/>
                <a:ea typeface="Century Gothic"/>
                <a:cs typeface="Century Gothic"/>
                <a:sym typeface="Century Gothic"/>
              </a:rPr>
              <a:t>Gunpowder RIVERKEEPER® Territory</a:t>
            </a:r>
            <a:endParaRPr b="1" sz="5900">
              <a:solidFill>
                <a:schemeClr val="lt1"/>
              </a:solidFill>
              <a:latin typeface="Century Gothic"/>
              <a:ea typeface="Century Gothic"/>
              <a:cs typeface="Century Gothic"/>
              <a:sym typeface="Century Gothic"/>
            </a:endParaRPr>
          </a:p>
        </p:txBody>
      </p:sp>
      <p:sp>
        <p:nvSpPr>
          <p:cNvPr id="116" name="Google Shape;116;p1"/>
          <p:cNvSpPr txBox="1"/>
          <p:nvPr/>
        </p:nvSpPr>
        <p:spPr>
          <a:xfrm>
            <a:off x="14758989" y="17328349"/>
            <a:ext cx="1381949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a:solidFill>
                  <a:schemeClr val="lt1"/>
                </a:solidFill>
                <a:latin typeface="Century Gothic"/>
                <a:ea typeface="Century Gothic"/>
                <a:cs typeface="Century Gothic"/>
                <a:sym typeface="Century Gothic"/>
              </a:rPr>
              <a:t>Results For </a:t>
            </a:r>
            <a:r>
              <a:rPr b="1" i="1" lang="en-US" sz="6000">
                <a:solidFill>
                  <a:schemeClr val="lt1"/>
                </a:solidFill>
                <a:latin typeface="Century Gothic"/>
                <a:ea typeface="Century Gothic"/>
                <a:cs typeface="Century Gothic"/>
                <a:sym typeface="Century Gothic"/>
              </a:rPr>
              <a:t>E.coli </a:t>
            </a:r>
            <a:r>
              <a:rPr b="1" lang="en-US" sz="6000">
                <a:solidFill>
                  <a:schemeClr val="lt1"/>
                </a:solidFill>
                <a:latin typeface="Century Gothic"/>
                <a:ea typeface="Century Gothic"/>
                <a:cs typeface="Century Gothic"/>
                <a:sym typeface="Century Gothic"/>
              </a:rPr>
              <a:t>Monitoring </a:t>
            </a:r>
            <a:endParaRPr b="1" sz="6000">
              <a:solidFill>
                <a:schemeClr val="lt1"/>
              </a:solidFill>
              <a:latin typeface="Century Gothic"/>
              <a:ea typeface="Century Gothic"/>
              <a:cs typeface="Century Gothic"/>
              <a:sym typeface="Century Gothic"/>
            </a:endParaRPr>
          </a:p>
        </p:txBody>
      </p:sp>
      <p:sp>
        <p:nvSpPr>
          <p:cNvPr id="117" name="Google Shape;117;p1"/>
          <p:cNvSpPr txBox="1"/>
          <p:nvPr/>
        </p:nvSpPr>
        <p:spPr>
          <a:xfrm>
            <a:off x="29373925" y="5219275"/>
            <a:ext cx="138195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000">
                <a:solidFill>
                  <a:schemeClr val="lt1"/>
                </a:solidFill>
                <a:latin typeface="Century Gothic"/>
                <a:ea typeface="Century Gothic"/>
                <a:cs typeface="Century Gothic"/>
                <a:sym typeface="Century Gothic"/>
              </a:rPr>
              <a:t>Results For </a:t>
            </a:r>
            <a:r>
              <a:rPr b="1" lang="en-US" sz="8000">
                <a:solidFill>
                  <a:schemeClr val="lt1"/>
                </a:solidFill>
                <a:latin typeface="Century Gothic"/>
                <a:ea typeface="Century Gothic"/>
                <a:cs typeface="Century Gothic"/>
                <a:sym typeface="Century Gothic"/>
              </a:rPr>
              <a:t>YSI Monitoring</a:t>
            </a:r>
            <a:endParaRPr b="1" sz="8000">
              <a:solidFill>
                <a:schemeClr val="lt1"/>
              </a:solidFill>
              <a:latin typeface="Century Gothic"/>
              <a:ea typeface="Century Gothic"/>
              <a:cs typeface="Century Gothic"/>
              <a:sym typeface="Century Gothic"/>
            </a:endParaRPr>
          </a:p>
        </p:txBody>
      </p:sp>
      <p:sp>
        <p:nvSpPr>
          <p:cNvPr id="118" name="Google Shape;118;p1"/>
          <p:cNvSpPr txBox="1"/>
          <p:nvPr/>
        </p:nvSpPr>
        <p:spPr>
          <a:xfrm>
            <a:off x="29331430" y="13610120"/>
            <a:ext cx="898943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lt1"/>
                </a:solidFill>
                <a:latin typeface="Century Gothic"/>
                <a:ea typeface="Century Gothic"/>
                <a:cs typeface="Century Gothic"/>
                <a:sym typeface="Century Gothic"/>
              </a:rPr>
              <a:t>Discussion</a:t>
            </a:r>
            <a:endParaRPr b="1" sz="7200">
              <a:solidFill>
                <a:schemeClr val="lt1"/>
              </a:solidFill>
              <a:latin typeface="Century Gothic"/>
              <a:ea typeface="Century Gothic"/>
              <a:cs typeface="Century Gothic"/>
              <a:sym typeface="Century Gothic"/>
            </a:endParaRPr>
          </a:p>
        </p:txBody>
      </p:sp>
      <p:sp>
        <p:nvSpPr>
          <p:cNvPr id="119" name="Google Shape;119;p1"/>
          <p:cNvSpPr txBox="1"/>
          <p:nvPr/>
        </p:nvSpPr>
        <p:spPr>
          <a:xfrm>
            <a:off x="29352200" y="18997862"/>
            <a:ext cx="898943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lt1"/>
                </a:solidFill>
                <a:latin typeface="Century Gothic"/>
                <a:ea typeface="Century Gothic"/>
                <a:cs typeface="Century Gothic"/>
                <a:sym typeface="Century Gothic"/>
              </a:rPr>
              <a:t>Conclusion</a:t>
            </a:r>
            <a:endParaRPr b="1" sz="7200">
              <a:solidFill>
                <a:schemeClr val="lt1"/>
              </a:solidFill>
              <a:latin typeface="Century Gothic"/>
              <a:ea typeface="Century Gothic"/>
              <a:cs typeface="Century Gothic"/>
              <a:sym typeface="Century Gothic"/>
            </a:endParaRPr>
          </a:p>
        </p:txBody>
      </p:sp>
      <p:sp>
        <p:nvSpPr>
          <p:cNvPr id="120" name="Google Shape;120;p1"/>
          <p:cNvSpPr txBox="1"/>
          <p:nvPr/>
        </p:nvSpPr>
        <p:spPr>
          <a:xfrm>
            <a:off x="29373932" y="26342477"/>
            <a:ext cx="106492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lt1"/>
                </a:solidFill>
                <a:latin typeface="Century Gothic"/>
                <a:ea typeface="Century Gothic"/>
                <a:cs typeface="Century Gothic"/>
                <a:sym typeface="Century Gothic"/>
              </a:rPr>
              <a:t>Acknowledgement</a:t>
            </a:r>
            <a:endParaRPr b="1" sz="7200">
              <a:solidFill>
                <a:schemeClr val="lt1"/>
              </a:solidFill>
              <a:latin typeface="Century Gothic"/>
              <a:ea typeface="Century Gothic"/>
              <a:cs typeface="Century Gothic"/>
              <a:sym typeface="Century Gothic"/>
            </a:endParaRPr>
          </a:p>
        </p:txBody>
      </p:sp>
      <p:sp>
        <p:nvSpPr>
          <p:cNvPr id="121" name="Google Shape;121;p1"/>
          <p:cNvSpPr txBox="1"/>
          <p:nvPr/>
        </p:nvSpPr>
        <p:spPr>
          <a:xfrm>
            <a:off x="29279984" y="29363580"/>
            <a:ext cx="898943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a:solidFill>
                  <a:schemeClr val="lt1"/>
                </a:solidFill>
                <a:latin typeface="Century Gothic"/>
                <a:ea typeface="Century Gothic"/>
                <a:cs typeface="Century Gothic"/>
                <a:sym typeface="Century Gothic"/>
              </a:rPr>
              <a:t>References</a:t>
            </a:r>
            <a:endParaRPr b="1" sz="6000">
              <a:solidFill>
                <a:schemeClr val="lt1"/>
              </a:solidFill>
              <a:latin typeface="Century Gothic"/>
              <a:ea typeface="Century Gothic"/>
              <a:cs typeface="Century Gothic"/>
              <a:sym typeface="Century Gothic"/>
            </a:endParaRPr>
          </a:p>
        </p:txBody>
      </p:sp>
      <p:sp>
        <p:nvSpPr>
          <p:cNvPr id="122" name="Google Shape;122;p1"/>
          <p:cNvSpPr txBox="1"/>
          <p:nvPr/>
        </p:nvSpPr>
        <p:spPr>
          <a:xfrm>
            <a:off x="29558899" y="27572350"/>
            <a:ext cx="145521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chemeClr val="dk1"/>
                </a:solidFill>
              </a:rPr>
              <a:t>Thanks to Towson University, Skidmore College, Morgan State University for allowing their </a:t>
            </a:r>
            <a:r>
              <a:rPr lang="en-US" sz="2900">
                <a:solidFill>
                  <a:schemeClr val="dk1"/>
                </a:solidFill>
              </a:rPr>
              <a:t>students</a:t>
            </a:r>
            <a:r>
              <a:rPr lang="en-US" sz="2900">
                <a:solidFill>
                  <a:schemeClr val="dk1"/>
                </a:solidFill>
              </a:rPr>
              <a:t> to provide capacity to Gunpowder RIVERKEEPER</a:t>
            </a:r>
            <a:r>
              <a:rPr lang="en-US" sz="2700">
                <a:solidFill>
                  <a:schemeClr val="dk1"/>
                </a:solidFill>
              </a:rPr>
              <a:t>®</a:t>
            </a:r>
            <a:r>
              <a:rPr lang="en-US" sz="2900">
                <a:solidFill>
                  <a:schemeClr val="dk1"/>
                </a:solidFill>
              </a:rPr>
              <a:t> efforts in monitoring water </a:t>
            </a:r>
            <a:r>
              <a:rPr lang="en-US" sz="2900">
                <a:solidFill>
                  <a:schemeClr val="dk1"/>
                </a:solidFill>
              </a:rPr>
              <a:t>quality</a:t>
            </a:r>
            <a:r>
              <a:rPr lang="en-US" sz="2900">
                <a:solidFill>
                  <a:schemeClr val="dk1"/>
                </a:solidFill>
              </a:rPr>
              <a:t> in tidal and non tidal areas and providing outreach to the community.</a:t>
            </a:r>
            <a:r>
              <a:rPr lang="en-US" sz="3000">
                <a:solidFill>
                  <a:schemeClr val="dk1"/>
                </a:solidFill>
              </a:rPr>
              <a:t> </a:t>
            </a:r>
            <a:endParaRPr sz="1200"/>
          </a:p>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23" name="Google Shape;123;p1"/>
          <p:cNvSpPr txBox="1"/>
          <p:nvPr/>
        </p:nvSpPr>
        <p:spPr>
          <a:xfrm>
            <a:off x="177199" y="32165247"/>
            <a:ext cx="14291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Figure 1: Map of </a:t>
            </a:r>
            <a:r>
              <a:rPr b="1" lang="en-US" sz="3200">
                <a:solidFill>
                  <a:schemeClr val="dk1"/>
                </a:solidFill>
              </a:rPr>
              <a:t>the territory that Gunpowder RIVERKEEPER® covers </a:t>
            </a:r>
            <a:endParaRPr/>
          </a:p>
        </p:txBody>
      </p:sp>
      <p:sp>
        <p:nvSpPr>
          <p:cNvPr id="124" name="Google Shape;124;p1"/>
          <p:cNvSpPr txBox="1"/>
          <p:nvPr/>
        </p:nvSpPr>
        <p:spPr>
          <a:xfrm>
            <a:off x="15132374" y="25216476"/>
            <a:ext cx="12502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Figure 2: Levels of </a:t>
            </a:r>
            <a:r>
              <a:rPr b="1" i="1" lang="en-US" sz="3200">
                <a:solidFill>
                  <a:schemeClr val="dk1"/>
                </a:solidFill>
                <a:latin typeface="Arial"/>
                <a:ea typeface="Arial"/>
                <a:cs typeface="Arial"/>
                <a:sym typeface="Arial"/>
              </a:rPr>
              <a:t>E. coli</a:t>
            </a:r>
            <a:r>
              <a:rPr b="1" lang="en-US" sz="3200">
                <a:solidFill>
                  <a:schemeClr val="dk1"/>
                </a:solidFill>
                <a:latin typeface="Arial"/>
                <a:ea typeface="Arial"/>
                <a:cs typeface="Arial"/>
                <a:sym typeface="Arial"/>
              </a:rPr>
              <a:t> in MPN </a:t>
            </a:r>
            <a:endParaRPr/>
          </a:p>
        </p:txBody>
      </p:sp>
      <p:sp>
        <p:nvSpPr>
          <p:cNvPr id="125" name="Google Shape;125;p1"/>
          <p:cNvSpPr txBox="1"/>
          <p:nvPr/>
        </p:nvSpPr>
        <p:spPr>
          <a:xfrm>
            <a:off x="29721456" y="12421636"/>
            <a:ext cx="68106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Figure 4: Results for </a:t>
            </a:r>
            <a:r>
              <a:rPr b="1" lang="en-US" sz="3200">
                <a:solidFill>
                  <a:schemeClr val="dk1"/>
                </a:solidFill>
              </a:rPr>
              <a:t>Dissolved</a:t>
            </a:r>
            <a:r>
              <a:rPr b="1" lang="en-US" sz="3200">
                <a:solidFill>
                  <a:schemeClr val="dk1"/>
                </a:solidFill>
              </a:rPr>
              <a:t> Oxygen (mg/L)</a:t>
            </a:r>
            <a:endParaRPr/>
          </a:p>
        </p:txBody>
      </p:sp>
      <p:sp>
        <p:nvSpPr>
          <p:cNvPr id="126" name="Google Shape;126;p1"/>
          <p:cNvSpPr txBox="1"/>
          <p:nvPr/>
        </p:nvSpPr>
        <p:spPr>
          <a:xfrm>
            <a:off x="36992709" y="12388299"/>
            <a:ext cx="6341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Figure 5: Results for </a:t>
            </a:r>
            <a:r>
              <a:rPr b="1" lang="en-US" sz="3200">
                <a:solidFill>
                  <a:schemeClr val="dk1"/>
                </a:solidFill>
              </a:rPr>
              <a:t>Turbidity (FNU)</a:t>
            </a:r>
            <a:endParaRPr/>
          </a:p>
        </p:txBody>
      </p:sp>
      <p:sp>
        <p:nvSpPr>
          <p:cNvPr id="127" name="Google Shape;127;p1"/>
          <p:cNvSpPr txBox="1"/>
          <p:nvPr/>
        </p:nvSpPr>
        <p:spPr>
          <a:xfrm>
            <a:off x="29560855" y="14964679"/>
            <a:ext cx="13367400" cy="307830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rPr>
              <a:t>Recreation, fishing, and drinking water are all primary uses of </a:t>
            </a:r>
            <a:r>
              <a:rPr lang="en-US" sz="3600">
                <a:solidFill>
                  <a:schemeClr val="dk1"/>
                </a:solidFill>
              </a:rPr>
              <a:t>the Bird, Bush, Middle, and Gunpowder River watersheds</a:t>
            </a:r>
            <a:r>
              <a:rPr lang="en-US" sz="3600">
                <a:solidFill>
                  <a:schemeClr val="dk1"/>
                </a:solidFill>
              </a:rPr>
              <a:t>. </a:t>
            </a:r>
            <a:endParaRPr/>
          </a:p>
          <a:p>
            <a:pPr indent="0" lvl="0" marL="457200" marR="0" rtl="0" algn="l">
              <a:spcBef>
                <a:spcPts val="0"/>
              </a:spcBef>
              <a:spcAft>
                <a:spcPts val="0"/>
              </a:spcAft>
              <a:buNone/>
            </a:pPr>
            <a:r>
              <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rPr>
              <a:t>Large industrial </a:t>
            </a:r>
            <a:r>
              <a:rPr lang="en-US" sz="3600">
                <a:solidFill>
                  <a:schemeClr val="dk1"/>
                </a:solidFill>
              </a:rPr>
              <a:t>presence</a:t>
            </a:r>
            <a:r>
              <a:rPr lang="en-US" sz="3600">
                <a:solidFill>
                  <a:schemeClr val="dk1"/>
                </a:solidFill>
              </a:rPr>
              <a:t> (116 sites) in the tidal basin has prompted </a:t>
            </a:r>
            <a:r>
              <a:rPr lang="en-US" sz="3600">
                <a:solidFill>
                  <a:schemeClr val="dk1"/>
                </a:solidFill>
              </a:rPr>
              <a:t>monitoring</a:t>
            </a:r>
            <a:r>
              <a:rPr lang="en-US" sz="3600">
                <a:solidFill>
                  <a:schemeClr val="dk1"/>
                </a:solidFill>
              </a:rPr>
              <a:t> of water quality and the organization is seeking funding to undertake this work.</a:t>
            </a:r>
            <a:endParaRPr sz="3600">
              <a:solidFill>
                <a:schemeClr val="dk1"/>
              </a:solidFill>
            </a:endParaRPr>
          </a:p>
        </p:txBody>
      </p:sp>
      <p:sp>
        <p:nvSpPr>
          <p:cNvPr id="128" name="Google Shape;128;p1"/>
          <p:cNvSpPr txBox="1"/>
          <p:nvPr/>
        </p:nvSpPr>
        <p:spPr>
          <a:xfrm>
            <a:off x="29558900" y="20125113"/>
            <a:ext cx="14048400" cy="618780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Ecosystem Impact: </a:t>
            </a:r>
            <a:r>
              <a:rPr lang="en-US" sz="4000">
                <a:solidFill>
                  <a:schemeClr val="dk1"/>
                </a:solidFill>
              </a:rPr>
              <a:t>Bacteria levels</a:t>
            </a:r>
            <a:r>
              <a:rPr lang="en-US" sz="4000">
                <a:solidFill>
                  <a:schemeClr val="dk1"/>
                </a:solidFill>
                <a:latin typeface="Arial"/>
                <a:ea typeface="Arial"/>
                <a:cs typeface="Arial"/>
                <a:sym typeface="Arial"/>
              </a:rPr>
              <a:t> in non-traditional </a:t>
            </a:r>
            <a:r>
              <a:rPr lang="en-US" sz="4000">
                <a:solidFill>
                  <a:schemeClr val="dk1"/>
                </a:solidFill>
              </a:rPr>
              <a:t>swimming </a:t>
            </a:r>
            <a:r>
              <a:rPr lang="en-US" sz="4000">
                <a:solidFill>
                  <a:schemeClr val="dk1"/>
                </a:solidFill>
                <a:latin typeface="Arial"/>
                <a:ea typeface="Arial"/>
                <a:cs typeface="Arial"/>
                <a:sym typeface="Arial"/>
              </a:rPr>
              <a:t>areas affects water quality and</a:t>
            </a:r>
            <a:r>
              <a:rPr lang="en-US" sz="4000">
                <a:solidFill>
                  <a:schemeClr val="dk1"/>
                </a:solidFill>
              </a:rPr>
              <a:t> recreational </a:t>
            </a:r>
            <a:r>
              <a:rPr lang="en-US" sz="4000">
                <a:solidFill>
                  <a:schemeClr val="dk1"/>
                </a:solidFill>
              </a:rPr>
              <a:t>safety</a:t>
            </a:r>
            <a:endParaRPr sz="4000">
              <a:solidFill>
                <a:schemeClr val="dk1"/>
              </a:solidFill>
            </a:endParaRPr>
          </a:p>
          <a:p>
            <a:pPr indent="-571500" lvl="0" marL="571500" marR="0" rtl="0" algn="l">
              <a:spcBef>
                <a:spcPts val="0"/>
              </a:spcBef>
              <a:spcAft>
                <a:spcPts val="0"/>
              </a:spcAft>
              <a:buClr>
                <a:schemeClr val="dk1"/>
              </a:buClr>
              <a:buSzPts val="4000"/>
              <a:buFont typeface="Arial"/>
              <a:buChar char="•"/>
            </a:pPr>
            <a:r>
              <a:rPr lang="en-US" sz="4000">
                <a:solidFill>
                  <a:schemeClr val="dk1"/>
                </a:solidFill>
              </a:rPr>
              <a:t>Rainfall events</a:t>
            </a:r>
            <a:r>
              <a:rPr lang="en-US" sz="4000">
                <a:solidFill>
                  <a:schemeClr val="dk1"/>
                </a:solidFill>
              </a:rPr>
              <a:t> </a:t>
            </a:r>
            <a:r>
              <a:rPr lang="en-US" sz="4000">
                <a:solidFill>
                  <a:schemeClr val="dk1"/>
                </a:solidFill>
              </a:rPr>
              <a:t>influence</a:t>
            </a:r>
            <a:r>
              <a:rPr lang="en-US" sz="4000">
                <a:solidFill>
                  <a:schemeClr val="dk1"/>
                </a:solidFill>
              </a:rPr>
              <a:t> bacteria levels </a:t>
            </a:r>
            <a:endParaRPr/>
          </a:p>
          <a:p>
            <a:pPr indent="-482600" lvl="0" marL="457200" rtl="0" algn="l">
              <a:spcBef>
                <a:spcPts val="0"/>
              </a:spcBef>
              <a:spcAft>
                <a:spcPts val="0"/>
              </a:spcAft>
              <a:buClr>
                <a:schemeClr val="dk1"/>
              </a:buClr>
              <a:buSzPts val="4000"/>
              <a:buChar char="•"/>
            </a:pPr>
            <a:r>
              <a:rPr lang="en-US" sz="3600">
                <a:solidFill>
                  <a:schemeClr val="dk1"/>
                </a:solidFill>
              </a:rPr>
              <a:t>Correlation may exist between DO and turbidity and needs further study. </a:t>
            </a:r>
            <a:endParaRPr/>
          </a:p>
          <a:p>
            <a:pPr indent="0" lvl="0" marL="0" marR="0" rtl="0" algn="l">
              <a:spcBef>
                <a:spcPts val="0"/>
              </a:spcBef>
              <a:spcAft>
                <a:spcPts val="0"/>
              </a:spcAft>
              <a:buNone/>
            </a:pPr>
            <a:r>
              <a:t/>
            </a:r>
            <a:endParaRPr sz="4000">
              <a:solidFill>
                <a:schemeClr val="dk1"/>
              </a:solidFill>
            </a:endParaRPr>
          </a:p>
          <a:p>
            <a:pPr indent="0" lvl="0" marL="0" marR="0" rtl="0" algn="l">
              <a:spcBef>
                <a:spcPts val="0"/>
              </a:spcBef>
              <a:spcAft>
                <a:spcPts val="0"/>
              </a:spcAft>
              <a:buNone/>
            </a:pPr>
            <a:r>
              <a:rPr b="1" lang="en-US" sz="4000">
                <a:solidFill>
                  <a:schemeClr val="dk1"/>
                </a:solidFill>
                <a:latin typeface="Arial"/>
                <a:ea typeface="Arial"/>
                <a:cs typeface="Arial"/>
                <a:sym typeface="Arial"/>
              </a:rPr>
              <a:t>HIGHLIGHT</a:t>
            </a:r>
            <a:r>
              <a:rPr lang="en-US" sz="4000">
                <a:solidFill>
                  <a:schemeClr val="dk1"/>
                </a:solidFill>
                <a:latin typeface="Arial"/>
                <a:ea typeface="Arial"/>
                <a:cs typeface="Arial"/>
                <a:sym typeface="Arial"/>
              </a:rPr>
              <a:t>  </a:t>
            </a:r>
            <a:endParaRPr sz="4000">
              <a:solidFill>
                <a:schemeClr val="dk1"/>
              </a:solidFill>
              <a:latin typeface="Arial"/>
              <a:ea typeface="Arial"/>
              <a:cs typeface="Arial"/>
              <a:sym typeface="Arial"/>
            </a:endParaRPr>
          </a:p>
          <a:p>
            <a:pPr indent="0" lvl="0" marL="0" marR="0" rtl="0" algn="l">
              <a:spcBef>
                <a:spcPts val="0"/>
              </a:spcBef>
              <a:spcAft>
                <a:spcPts val="0"/>
              </a:spcAft>
              <a:buNone/>
            </a:pPr>
            <a:r>
              <a:rPr lang="en-US" sz="4000">
                <a:solidFill>
                  <a:schemeClr val="dk1"/>
                </a:solidFill>
                <a:latin typeface="Arial"/>
                <a:ea typeface="Arial"/>
                <a:cs typeface="Arial"/>
                <a:sym typeface="Arial"/>
              </a:rPr>
              <a:t>During the peak of the swimming season social medi</a:t>
            </a:r>
            <a:r>
              <a:rPr lang="en-US" sz="4000">
                <a:solidFill>
                  <a:schemeClr val="dk1"/>
                </a:solidFill>
              </a:rPr>
              <a:t>a impressions reached nearly 250,000 unique visitors. </a:t>
            </a:r>
            <a:endParaRPr/>
          </a:p>
        </p:txBody>
      </p:sp>
      <p:sp>
        <p:nvSpPr>
          <p:cNvPr id="129" name="Google Shape;129;p1"/>
          <p:cNvSpPr txBox="1"/>
          <p:nvPr/>
        </p:nvSpPr>
        <p:spPr>
          <a:xfrm>
            <a:off x="26075430" y="19290415"/>
            <a:ext cx="2967000" cy="307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800">
                <a:solidFill>
                  <a:schemeClr val="dk1"/>
                </a:solidFill>
                <a:latin typeface="Arial"/>
                <a:ea typeface="Arial"/>
                <a:cs typeface="Arial"/>
                <a:sym typeface="Arial"/>
              </a:rPr>
              <a:t>* </a:t>
            </a:r>
            <a:r>
              <a:rPr b="1" lang="en-US" sz="2600">
                <a:solidFill>
                  <a:schemeClr val="dk1"/>
                </a:solidFill>
                <a:latin typeface="Arial"/>
                <a:ea typeface="Arial"/>
                <a:cs typeface="Arial"/>
                <a:sym typeface="Arial"/>
              </a:rPr>
              <a:t>Samples collected in wet conditions.</a:t>
            </a:r>
            <a:endParaRPr sz="2600">
              <a:solidFill>
                <a:schemeClr val="dk1"/>
              </a:solidFill>
              <a:latin typeface="Arial"/>
              <a:ea typeface="Arial"/>
              <a:cs typeface="Arial"/>
              <a:sym typeface="Arial"/>
            </a:endParaRPr>
          </a:p>
          <a:p>
            <a:pPr indent="0" lvl="0" marL="0" marR="0" rtl="0" algn="l">
              <a:spcBef>
                <a:spcPts val="0"/>
              </a:spcBef>
              <a:spcAft>
                <a:spcPts val="0"/>
              </a:spcAft>
              <a:buNone/>
            </a:pPr>
            <a:r>
              <a:t/>
            </a:r>
            <a:endParaRPr b="1" sz="2800">
              <a:solidFill>
                <a:schemeClr val="dk1"/>
              </a:solidFill>
              <a:latin typeface="Arial"/>
              <a:ea typeface="Arial"/>
              <a:cs typeface="Arial"/>
              <a:sym typeface="Arial"/>
            </a:endParaRPr>
          </a:p>
          <a:p>
            <a:pPr indent="0" lvl="0" marL="0" marR="0" rtl="0" algn="l">
              <a:spcBef>
                <a:spcPts val="0"/>
              </a:spcBef>
              <a:spcAft>
                <a:spcPts val="0"/>
              </a:spcAft>
              <a:buNone/>
            </a:pPr>
            <a:r>
              <a:t/>
            </a:r>
            <a:endParaRPr b="1" sz="2800">
              <a:solidFill>
                <a:schemeClr val="dk1"/>
              </a:solidFill>
              <a:latin typeface="Arial"/>
              <a:ea typeface="Arial"/>
              <a:cs typeface="Arial"/>
              <a:sym typeface="Arial"/>
            </a:endParaRPr>
          </a:p>
          <a:p>
            <a:pPr indent="0" lvl="0" marL="0" marR="0" rtl="0" algn="l">
              <a:spcBef>
                <a:spcPts val="0"/>
              </a:spcBef>
              <a:spcAft>
                <a:spcPts val="0"/>
              </a:spcAft>
              <a:buNone/>
            </a:pPr>
            <a:r>
              <a:t/>
            </a:r>
            <a:endParaRPr b="1" sz="2800">
              <a:solidFill>
                <a:schemeClr val="dk1"/>
              </a:solidFill>
              <a:latin typeface="Arial"/>
              <a:ea typeface="Arial"/>
              <a:cs typeface="Arial"/>
              <a:sym typeface="Arial"/>
            </a:endParaRPr>
          </a:p>
        </p:txBody>
      </p:sp>
      <p:pic>
        <p:nvPicPr>
          <p:cNvPr id="130" name="Google Shape;130;p1"/>
          <p:cNvPicPr preferRelativeResize="0"/>
          <p:nvPr/>
        </p:nvPicPr>
        <p:blipFill rotWithShape="1">
          <a:blip r:embed="rId5">
            <a:alphaModFix/>
          </a:blip>
          <a:srcRect b="0" l="0" r="0" t="0"/>
          <a:stretch/>
        </p:blipFill>
        <p:spPr>
          <a:xfrm>
            <a:off x="14935200" y="13580250"/>
            <a:ext cx="5046125" cy="3586500"/>
          </a:xfrm>
          <a:prstGeom prst="rect">
            <a:avLst/>
          </a:prstGeom>
          <a:noFill/>
          <a:ln>
            <a:noFill/>
          </a:ln>
        </p:spPr>
      </p:pic>
      <p:sp>
        <p:nvSpPr>
          <p:cNvPr id="131" name="Google Shape;131;p1"/>
          <p:cNvSpPr txBox="1"/>
          <p:nvPr/>
        </p:nvSpPr>
        <p:spPr>
          <a:xfrm>
            <a:off x="15280871" y="12958469"/>
            <a:ext cx="4354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E. Coli Analysis</a:t>
            </a:r>
            <a:endParaRPr/>
          </a:p>
        </p:txBody>
      </p:sp>
      <p:pic>
        <p:nvPicPr>
          <p:cNvPr id="132" name="Google Shape;132;p1" title="Copy of WatershedMap.png"/>
          <p:cNvPicPr preferRelativeResize="0"/>
          <p:nvPr/>
        </p:nvPicPr>
        <p:blipFill>
          <a:blip r:embed="rId6">
            <a:alphaModFix/>
          </a:blip>
          <a:stretch>
            <a:fillRect/>
          </a:stretch>
        </p:blipFill>
        <p:spPr>
          <a:xfrm>
            <a:off x="38525" y="22672650"/>
            <a:ext cx="14500475" cy="9292501"/>
          </a:xfrm>
          <a:prstGeom prst="rect">
            <a:avLst/>
          </a:prstGeom>
          <a:noFill/>
          <a:ln>
            <a:noFill/>
          </a:ln>
        </p:spPr>
      </p:pic>
      <p:pic>
        <p:nvPicPr>
          <p:cNvPr id="133" name="Google Shape;133;p1" title="Screenshot 2025-11-18 at 10.27.41 AM.png"/>
          <p:cNvPicPr preferRelativeResize="0"/>
          <p:nvPr/>
        </p:nvPicPr>
        <p:blipFill>
          <a:blip r:embed="rId7">
            <a:alphaModFix/>
          </a:blip>
          <a:stretch>
            <a:fillRect/>
          </a:stretch>
        </p:blipFill>
        <p:spPr>
          <a:xfrm>
            <a:off x="4728646" y="3038813"/>
            <a:ext cx="6074305" cy="2062500"/>
          </a:xfrm>
          <a:prstGeom prst="rect">
            <a:avLst/>
          </a:prstGeom>
          <a:noFill/>
          <a:ln>
            <a:noFill/>
          </a:ln>
        </p:spPr>
      </p:pic>
      <p:pic>
        <p:nvPicPr>
          <p:cNvPr id="134" name="Google Shape;134;p1" title="Screenshot 2025-11-18 at 10.28.43 AM.png"/>
          <p:cNvPicPr preferRelativeResize="0"/>
          <p:nvPr/>
        </p:nvPicPr>
        <p:blipFill>
          <a:blip r:embed="rId8">
            <a:alphaModFix/>
          </a:blip>
          <a:stretch>
            <a:fillRect/>
          </a:stretch>
        </p:blipFill>
        <p:spPr>
          <a:xfrm>
            <a:off x="10918821" y="2969062"/>
            <a:ext cx="2857799" cy="2201992"/>
          </a:xfrm>
          <a:prstGeom prst="rect">
            <a:avLst/>
          </a:prstGeom>
          <a:noFill/>
          <a:ln>
            <a:noFill/>
          </a:ln>
        </p:spPr>
      </p:pic>
      <p:pic>
        <p:nvPicPr>
          <p:cNvPr id="135" name="Google Shape;135;p1" title="Brady &amp; Joe taking YSI readings (1).jpeg"/>
          <p:cNvPicPr preferRelativeResize="0"/>
          <p:nvPr/>
        </p:nvPicPr>
        <p:blipFill>
          <a:blip r:embed="rId9">
            <a:alphaModFix/>
          </a:blip>
          <a:stretch>
            <a:fillRect/>
          </a:stretch>
        </p:blipFill>
        <p:spPr>
          <a:xfrm>
            <a:off x="22005075" y="13655326"/>
            <a:ext cx="6074301" cy="3511427"/>
          </a:xfrm>
          <a:prstGeom prst="rect">
            <a:avLst/>
          </a:prstGeom>
          <a:noFill/>
          <a:ln cap="flat" cmpd="sng" w="19050">
            <a:solidFill>
              <a:schemeClr val="dk1"/>
            </a:solidFill>
            <a:prstDash val="solid"/>
            <a:miter lim="8000"/>
            <a:headEnd len="sm" w="sm" type="none"/>
            <a:tailEnd len="sm" w="sm" type="none"/>
          </a:ln>
        </p:spPr>
      </p:pic>
      <p:pic>
        <p:nvPicPr>
          <p:cNvPr id="136" name="Google Shape;136;p1" title="tidal_nontidal.jpg"/>
          <p:cNvPicPr preferRelativeResize="0"/>
          <p:nvPr/>
        </p:nvPicPr>
        <p:blipFill>
          <a:blip r:embed="rId10">
            <a:alphaModFix/>
          </a:blip>
          <a:stretch>
            <a:fillRect/>
          </a:stretch>
        </p:blipFill>
        <p:spPr>
          <a:xfrm>
            <a:off x="15328125" y="25950550"/>
            <a:ext cx="13115126" cy="5837551"/>
          </a:xfrm>
          <a:prstGeom prst="rect">
            <a:avLst/>
          </a:prstGeom>
          <a:noFill/>
          <a:ln>
            <a:noFill/>
          </a:ln>
        </p:spPr>
      </p:pic>
      <p:sp>
        <p:nvSpPr>
          <p:cNvPr id="137" name="Google Shape;137;p1"/>
          <p:cNvSpPr txBox="1"/>
          <p:nvPr/>
        </p:nvSpPr>
        <p:spPr>
          <a:xfrm>
            <a:off x="15286149" y="31937187"/>
            <a:ext cx="13157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Figure </a:t>
            </a:r>
            <a:r>
              <a:rPr b="1" lang="en-US" sz="3200">
                <a:solidFill>
                  <a:schemeClr val="dk1"/>
                </a:solidFill>
              </a:rPr>
              <a:t>3</a:t>
            </a:r>
            <a:r>
              <a:rPr b="1" lang="en-US" sz="3200">
                <a:solidFill>
                  <a:schemeClr val="dk1"/>
                </a:solidFill>
                <a:latin typeface="Arial"/>
                <a:ea typeface="Arial"/>
                <a:cs typeface="Arial"/>
                <a:sym typeface="Arial"/>
              </a:rPr>
              <a:t>: Map of </a:t>
            </a:r>
            <a:r>
              <a:rPr b="1" i="1" lang="en-US" sz="3200">
                <a:solidFill>
                  <a:schemeClr val="dk1"/>
                </a:solidFill>
              </a:rPr>
              <a:t>E.coli </a:t>
            </a:r>
            <a:r>
              <a:rPr b="1" lang="en-US" sz="3200">
                <a:solidFill>
                  <a:schemeClr val="dk1"/>
                </a:solidFill>
              </a:rPr>
              <a:t>and YSI </a:t>
            </a:r>
            <a:r>
              <a:rPr b="1" lang="en-US" sz="3200">
                <a:solidFill>
                  <a:schemeClr val="dk1"/>
                </a:solidFill>
              </a:rPr>
              <a:t>Monitoring</a:t>
            </a:r>
            <a:r>
              <a:rPr b="1" lang="en-US" sz="3200">
                <a:solidFill>
                  <a:schemeClr val="dk1"/>
                </a:solidFill>
              </a:rPr>
              <a:t> Sites </a:t>
            </a:r>
            <a:endParaRPr/>
          </a:p>
        </p:txBody>
      </p:sp>
      <p:sp>
        <p:nvSpPr>
          <p:cNvPr id="138" name="Google Shape;138;p1"/>
          <p:cNvSpPr txBox="1"/>
          <p:nvPr/>
        </p:nvSpPr>
        <p:spPr>
          <a:xfrm>
            <a:off x="22693009" y="12958482"/>
            <a:ext cx="4354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rPr>
              <a:t>YSI Data Collection</a:t>
            </a:r>
            <a:endParaRPr/>
          </a:p>
        </p:txBody>
      </p:sp>
      <p:pic>
        <p:nvPicPr>
          <p:cNvPr id="139" name="Google Shape;139;p1"/>
          <p:cNvPicPr preferRelativeResize="0"/>
          <p:nvPr/>
        </p:nvPicPr>
        <p:blipFill>
          <a:blip r:embed="rId11">
            <a:alphaModFix/>
          </a:blip>
          <a:stretch>
            <a:fillRect/>
          </a:stretch>
        </p:blipFill>
        <p:spPr>
          <a:xfrm>
            <a:off x="15328125" y="19064074"/>
            <a:ext cx="10532150" cy="6066575"/>
          </a:xfrm>
          <a:prstGeom prst="rect">
            <a:avLst/>
          </a:prstGeom>
          <a:noFill/>
          <a:ln cap="flat" cmpd="sng" w="19050">
            <a:solidFill>
              <a:schemeClr val="dk1"/>
            </a:solidFill>
            <a:prstDash val="solid"/>
            <a:miter lim="8000"/>
            <a:headEnd len="sm" w="sm" type="none"/>
            <a:tailEnd len="sm" w="sm" type="none"/>
          </a:ln>
        </p:spPr>
      </p:pic>
      <p:sp>
        <p:nvSpPr>
          <p:cNvPr id="140" name="Google Shape;140;p1"/>
          <p:cNvSpPr txBox="1"/>
          <p:nvPr/>
        </p:nvSpPr>
        <p:spPr>
          <a:xfrm>
            <a:off x="20622400" y="18702300"/>
            <a:ext cx="1009500" cy="168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740">
                <a:solidFill>
                  <a:schemeClr val="dk1"/>
                </a:solidFill>
              </a:rPr>
              <a:t>*</a:t>
            </a:r>
            <a:endParaRPr sz="9740">
              <a:solidFill>
                <a:schemeClr val="dk1"/>
              </a:solidFill>
            </a:endParaRPr>
          </a:p>
        </p:txBody>
      </p:sp>
      <p:sp>
        <p:nvSpPr>
          <p:cNvPr id="141" name="Google Shape;141;p1"/>
          <p:cNvSpPr txBox="1"/>
          <p:nvPr/>
        </p:nvSpPr>
        <p:spPr>
          <a:xfrm>
            <a:off x="17729950" y="18702300"/>
            <a:ext cx="1009500" cy="169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840">
                <a:solidFill>
                  <a:schemeClr val="dk1"/>
                </a:solidFill>
              </a:rPr>
              <a:t>*</a:t>
            </a:r>
            <a:endParaRPr sz="9840">
              <a:solidFill>
                <a:schemeClr val="dk1"/>
              </a:solidFill>
            </a:endParaRPr>
          </a:p>
        </p:txBody>
      </p:sp>
      <p:sp>
        <p:nvSpPr>
          <p:cNvPr id="142" name="Google Shape;142;p1"/>
          <p:cNvSpPr txBox="1"/>
          <p:nvPr/>
        </p:nvSpPr>
        <p:spPr>
          <a:xfrm>
            <a:off x="19176175" y="18702300"/>
            <a:ext cx="1009500" cy="169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840">
                <a:solidFill>
                  <a:schemeClr val="dk1"/>
                </a:solidFill>
              </a:rPr>
              <a:t>*</a:t>
            </a:r>
            <a:endParaRPr sz="9840">
              <a:solidFill>
                <a:schemeClr val="dk1"/>
              </a:solidFill>
            </a:endParaRPr>
          </a:p>
        </p:txBody>
      </p:sp>
      <p:pic>
        <p:nvPicPr>
          <p:cNvPr id="143" name="Google Shape;143;p1"/>
          <p:cNvPicPr preferRelativeResize="0"/>
          <p:nvPr/>
        </p:nvPicPr>
        <p:blipFill>
          <a:blip r:embed="rId12">
            <a:alphaModFix/>
          </a:blip>
          <a:stretch>
            <a:fillRect/>
          </a:stretch>
        </p:blipFill>
        <p:spPr>
          <a:xfrm>
            <a:off x="29738175" y="6851950"/>
            <a:ext cx="6810726" cy="5366375"/>
          </a:xfrm>
          <a:prstGeom prst="rect">
            <a:avLst/>
          </a:prstGeom>
          <a:noFill/>
          <a:ln>
            <a:noFill/>
          </a:ln>
        </p:spPr>
      </p:pic>
      <p:pic>
        <p:nvPicPr>
          <p:cNvPr id="144" name="Google Shape;144;p1"/>
          <p:cNvPicPr preferRelativeResize="0"/>
          <p:nvPr/>
        </p:nvPicPr>
        <p:blipFill>
          <a:blip r:embed="rId13">
            <a:alphaModFix/>
          </a:blip>
          <a:stretch>
            <a:fillRect/>
          </a:stretch>
        </p:blipFill>
        <p:spPr>
          <a:xfrm>
            <a:off x="36591375" y="6809675"/>
            <a:ext cx="7143750" cy="5366375"/>
          </a:xfrm>
          <a:prstGeom prst="rect">
            <a:avLst/>
          </a:prstGeom>
          <a:noFill/>
          <a:ln>
            <a:noFill/>
          </a:ln>
        </p:spPr>
      </p:pic>
      <p:sp>
        <p:nvSpPr>
          <p:cNvPr id="145" name="Google Shape;145;p1"/>
          <p:cNvSpPr/>
          <p:nvPr/>
        </p:nvSpPr>
        <p:spPr>
          <a:xfrm>
            <a:off x="25412700" y="23361925"/>
            <a:ext cx="1009500" cy="5850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6" name="Google Shape;146;p1"/>
          <p:cNvSpPr txBox="1"/>
          <p:nvPr/>
        </p:nvSpPr>
        <p:spPr>
          <a:xfrm>
            <a:off x="26422200" y="23315125"/>
            <a:ext cx="2857800" cy="10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rPr>
              <a:t>EPA </a:t>
            </a:r>
            <a:r>
              <a:rPr lang="en-US" sz="2700">
                <a:solidFill>
                  <a:schemeClr val="dk1"/>
                </a:solidFill>
              </a:rPr>
              <a:t>235 MPN</a:t>
            </a:r>
            <a:r>
              <a:rPr lang="en-US" sz="2700">
                <a:solidFill>
                  <a:schemeClr val="dk1"/>
                </a:solidFill>
              </a:rPr>
              <a:t> Threshold [2]</a:t>
            </a:r>
            <a:endParaRPr sz="2700">
              <a:solidFill>
                <a:schemeClr val="dk1"/>
              </a:solidFill>
            </a:endParaRPr>
          </a:p>
        </p:txBody>
      </p:sp>
      <p:sp>
        <p:nvSpPr>
          <p:cNvPr id="147" name="Google Shape;147;p1"/>
          <p:cNvSpPr txBox="1"/>
          <p:nvPr/>
        </p:nvSpPr>
        <p:spPr>
          <a:xfrm>
            <a:off x="29422600" y="30199775"/>
            <a:ext cx="14291400" cy="2202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AutoNum type="arabicPeriod"/>
            </a:pPr>
            <a:r>
              <a:rPr lang="en-US" sz="3000" u="sng">
                <a:solidFill>
                  <a:schemeClr val="hlink"/>
                </a:solidFill>
                <a:hlinkClick r:id="rId14"/>
              </a:rPr>
              <a:t>https://gunpowderriverkeeper.org/watershed-overview/</a:t>
            </a:r>
            <a:endParaRPr sz="3000">
              <a:solidFill>
                <a:srgbClr val="222222"/>
              </a:solidFill>
            </a:endParaRPr>
          </a:p>
          <a:p>
            <a:pPr indent="-419100" lvl="0" marL="457200" rtl="0" algn="l">
              <a:spcBef>
                <a:spcPts val="0"/>
              </a:spcBef>
              <a:spcAft>
                <a:spcPts val="0"/>
              </a:spcAft>
              <a:buClr>
                <a:srgbClr val="222222"/>
              </a:buClr>
              <a:buSzPts val="3000"/>
              <a:buAutoNum type="arabicPeriod"/>
            </a:pPr>
            <a:r>
              <a:rPr lang="en-US" sz="3000" u="sng">
                <a:solidFill>
                  <a:schemeClr val="hlink"/>
                </a:solidFill>
                <a:hlinkClick r:id="rId15"/>
              </a:rPr>
              <a:t>https://mde.maryland.gov/programs/water/Beaches/Documents/factsheetepawgbeaches_jan2013rev0613.pdf</a:t>
            </a:r>
            <a:endParaRPr sz="3000">
              <a:solidFill>
                <a:schemeClr val="dk1"/>
              </a:solidFill>
            </a:endParaRPr>
          </a:p>
          <a:p>
            <a:pPr indent="-419100" lvl="0" marL="457200" rtl="0" algn="l">
              <a:spcBef>
                <a:spcPts val="0"/>
              </a:spcBef>
              <a:spcAft>
                <a:spcPts val="0"/>
              </a:spcAft>
              <a:buClr>
                <a:schemeClr val="dk1"/>
              </a:buClr>
              <a:buSzPts val="3000"/>
              <a:buAutoNum type="arabicPeriod"/>
            </a:pPr>
            <a:r>
              <a:rPr lang="en-US" sz="3000" u="sng">
                <a:solidFill>
                  <a:schemeClr val="hlink"/>
                </a:solidFill>
                <a:hlinkClick r:id="rId16"/>
              </a:rPr>
              <a:t>https://mde.maryland.gov/programs/water/MHB/Pages/Maryland-Healthy-Beaches-Home.aspx</a:t>
            </a:r>
            <a:endParaRPr sz="3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2024-10-23T18:32:44Z</dcterms:created>
  <dc:creator>Chichedo Duru</dc:creator>
</cp:coreProperties>
</file>